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627" r:id="rId2"/>
    <p:sldId id="262" r:id="rId3"/>
    <p:sldId id="303" r:id="rId4"/>
    <p:sldId id="302" r:id="rId5"/>
    <p:sldId id="304" r:id="rId6"/>
    <p:sldId id="604" r:id="rId7"/>
    <p:sldId id="260" r:id="rId8"/>
    <p:sldId id="259" r:id="rId9"/>
    <p:sldId id="341" r:id="rId10"/>
    <p:sldId id="295" r:id="rId11"/>
    <p:sldId id="294" r:id="rId12"/>
    <p:sldId id="312" r:id="rId13"/>
    <p:sldId id="270" r:id="rId14"/>
    <p:sldId id="308" r:id="rId15"/>
    <p:sldId id="298" r:id="rId16"/>
    <p:sldId id="352" r:id="rId17"/>
    <p:sldId id="625" r:id="rId18"/>
    <p:sldId id="622" r:id="rId19"/>
    <p:sldId id="358" r:id="rId20"/>
    <p:sldId id="599" r:id="rId21"/>
    <p:sldId id="384" r:id="rId22"/>
    <p:sldId id="385" r:id="rId23"/>
    <p:sldId id="367" r:id="rId24"/>
    <p:sldId id="368" r:id="rId25"/>
    <p:sldId id="601" r:id="rId26"/>
    <p:sldId id="606" r:id="rId27"/>
    <p:sldId id="607" r:id="rId28"/>
    <p:sldId id="613" r:id="rId29"/>
    <p:sldId id="614" r:id="rId30"/>
    <p:sldId id="624" r:id="rId31"/>
    <p:sldId id="379" r:id="rId32"/>
    <p:sldId id="618" r:id="rId33"/>
    <p:sldId id="355" r:id="rId34"/>
    <p:sldId id="321" r:id="rId35"/>
    <p:sldId id="351" r:id="rId36"/>
    <p:sldId id="365" r:id="rId37"/>
    <p:sldId id="371" r:id="rId38"/>
    <p:sldId id="366" r:id="rId39"/>
    <p:sldId id="329" r:id="rId40"/>
    <p:sldId id="364" r:id="rId41"/>
    <p:sldId id="330" r:id="rId42"/>
    <p:sldId id="356" r:id="rId43"/>
    <p:sldId id="628" r:id="rId44"/>
    <p:sldId id="357" r:id="rId45"/>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0E03977-2083-4F1F-8EB9-2A6C252F8689}">
          <p14:sldIdLst>
            <p14:sldId id="627"/>
            <p14:sldId id="262"/>
            <p14:sldId id="303"/>
            <p14:sldId id="302"/>
            <p14:sldId id="304"/>
            <p14:sldId id="604"/>
            <p14:sldId id="260"/>
            <p14:sldId id="259"/>
            <p14:sldId id="341"/>
            <p14:sldId id="295"/>
            <p14:sldId id="294"/>
            <p14:sldId id="312"/>
            <p14:sldId id="270"/>
            <p14:sldId id="308"/>
            <p14:sldId id="298"/>
            <p14:sldId id="352"/>
            <p14:sldId id="625"/>
            <p14:sldId id="622"/>
            <p14:sldId id="358"/>
          </p14:sldIdLst>
        </p14:section>
        <p14:section name="Untitled Section" id="{BCDD280F-571B-4255-8E96-23379E84776D}">
          <p14:sldIdLst>
            <p14:sldId id="599"/>
            <p14:sldId id="384"/>
            <p14:sldId id="385"/>
            <p14:sldId id="367"/>
            <p14:sldId id="368"/>
            <p14:sldId id="601"/>
            <p14:sldId id="606"/>
            <p14:sldId id="607"/>
            <p14:sldId id="613"/>
            <p14:sldId id="614"/>
            <p14:sldId id="624"/>
            <p14:sldId id="379"/>
            <p14:sldId id="618"/>
            <p14:sldId id="355"/>
            <p14:sldId id="321"/>
            <p14:sldId id="351"/>
            <p14:sldId id="365"/>
            <p14:sldId id="371"/>
            <p14:sldId id="366"/>
            <p14:sldId id="329"/>
            <p14:sldId id="364"/>
            <p14:sldId id="330"/>
            <p14:sldId id="356"/>
            <p14:sldId id="628"/>
            <p14:sldId id="35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FFCC"/>
    <a:srgbClr val="FFFF00"/>
    <a:srgbClr val="D03C9B"/>
    <a:srgbClr val="3333CC"/>
    <a:srgbClr val="CC9900"/>
    <a:srgbClr val="5DBAFF"/>
    <a:srgbClr val="FF9900"/>
    <a:srgbClr val="FFFF99"/>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p:cViewPr varScale="1">
        <p:scale>
          <a:sx n="114" d="100"/>
          <a:sy n="114" d="100"/>
        </p:scale>
        <p:origin x="1548" y="84"/>
      </p:cViewPr>
      <p:guideLst>
        <p:guide orient="horz" pos="2160"/>
        <p:guide pos="2880"/>
      </p:guideLst>
    </p:cSldViewPr>
  </p:slideViewPr>
  <p:notesTextViewPr>
    <p:cViewPr>
      <p:scale>
        <a:sx n="3" d="2"/>
        <a:sy n="3" d="2"/>
      </p:scale>
      <p:origin x="0" y="0"/>
    </p:cViewPr>
  </p:notesTextViewPr>
  <p:sorterViewPr>
    <p:cViewPr>
      <p:scale>
        <a:sx n="100" d="100"/>
        <a:sy n="100" d="100"/>
      </p:scale>
      <p:origin x="0" y="-14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image" Target="../media/image16.emf"/><Relationship Id="rId4"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1CE20F-0BAF-4A10-BD80-2EA26AD99158}" type="datetimeFigureOut">
              <a:rPr lang="pt-BR" smtClean="0"/>
              <a:pPr/>
              <a:t>14/05/2020</a:t>
            </a:fld>
            <a:endParaRPr lang="pt-B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554E75-279C-480F-8C33-BF5603FDD3C8}" type="slidenum">
              <a:rPr lang="pt-BR" smtClean="0"/>
              <a:pPr/>
              <a:t>‹#›</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87DAEB62-EA85-4F73-A436-C7FFE7AED490}" type="slidenum">
              <a:rPr lang="en-US" smtClean="0">
                <a:latin typeface="Arial" pitchFamily="34" charset="0"/>
              </a:rPr>
              <a:pPr/>
              <a:t>5</a:t>
            </a:fld>
            <a:endParaRPr lang="en-US">
              <a:latin typeface="Arial"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pt-BR">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05554E75-279C-480F-8C33-BF5603FDD3C8}" type="slidenum">
              <a:rPr lang="pt-BR" smtClean="0"/>
              <a:pPr/>
              <a:t>9</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pt-BR"/>
          </a:p>
        </p:txBody>
      </p:sp>
      <p:sp>
        <p:nvSpPr>
          <p:cNvPr id="109572" name="Slide Number Placeholder 3"/>
          <p:cNvSpPr>
            <a:spLocks noGrp="1"/>
          </p:cNvSpPr>
          <p:nvPr>
            <p:ph type="sldNum" sz="quarter" idx="5"/>
          </p:nvPr>
        </p:nvSpPr>
        <p:spPr>
          <a:noFill/>
        </p:spPr>
        <p:txBody>
          <a:bodyPr/>
          <a:lstStyle/>
          <a:p>
            <a:fld id="{290EF8BA-D1D8-40DF-B26E-EDD2F1556D9E}" type="slidenum">
              <a:rPr lang="pt-BR" smtClean="0"/>
              <a:pPr/>
              <a:t>10</a:t>
            </a:fld>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fld id="{05554E75-279C-480F-8C33-BF5603FDD3C8}" type="slidenum">
              <a:rPr lang="pt-BR" smtClean="0"/>
              <a:pPr/>
              <a:t>12</a:t>
            </a:fld>
            <a:endParaRPr lang="pt-B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w="9525"/>
        </p:spPr>
        <p:txBody>
          <a:bodyPr/>
          <a:lstStyle/>
          <a:p>
            <a:r>
              <a:rPr lang="pt-BR"/>
              <a:t>9</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w="9525"/>
        </p:spPr>
        <p:txBody>
          <a:bodyPr/>
          <a:lstStyle/>
          <a:p>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pt-B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pt-B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pt-B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3" name="Picture 8" descr="mp00649_"/>
          <p:cNvPicPr>
            <a:picLocks noChangeAspect="1" noChangeArrowheads="1"/>
          </p:cNvPicPr>
          <p:nvPr userDrawn="1"/>
        </p:nvPicPr>
        <p:blipFill>
          <a:blip r:embed="rId2" cstate="print"/>
          <a:srcRect/>
          <a:stretch>
            <a:fillRect/>
          </a:stretch>
        </p:blipFill>
        <p:spPr bwMode="auto">
          <a:xfrm>
            <a:off x="1" y="6525344"/>
            <a:ext cx="259722" cy="332656"/>
          </a:xfrm>
          <a:prstGeom prst="rect">
            <a:avLst/>
          </a:prstGeom>
          <a:noFill/>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pt-B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pt-B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pt-B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pt-B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8" descr="mp00649_"/>
          <p:cNvPicPr>
            <a:picLocks noChangeAspect="1" noChangeArrowheads="1"/>
          </p:cNvPicPr>
          <p:nvPr userDrawn="1"/>
        </p:nvPicPr>
        <p:blipFill>
          <a:blip r:embed="rId2" cstate="print"/>
          <a:srcRect/>
          <a:stretch>
            <a:fillRect/>
          </a:stretch>
        </p:blipFill>
        <p:spPr bwMode="auto">
          <a:xfrm>
            <a:off x="5076057" y="6309320"/>
            <a:ext cx="428384" cy="548680"/>
          </a:xfrm>
          <a:prstGeom prst="rect">
            <a:avLst/>
          </a:prstGeom>
          <a:no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pt-B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pt-B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pt-B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FB583AC-4B2C-4718-96B0-2502B79D6B1F}" type="datetimeFigureOut">
              <a:rPr lang="pt-BR" smtClean="0"/>
              <a:pPr/>
              <a:t>14/05/2020</a:t>
            </a:fld>
            <a:endParaRPr lang="pt-B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pt-B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F0CABE42-6A86-46D9-9AC5-EA99B0153613}" type="slidenum">
              <a:rPr lang="pt-BR" smtClean="0"/>
              <a:pPr/>
              <a:t>‹#›</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Text Box 7"/>
          <p:cNvSpPr txBox="1">
            <a:spLocks noChangeArrowheads="1"/>
          </p:cNvSpPr>
          <p:nvPr/>
        </p:nvSpPr>
        <p:spPr bwMode="auto">
          <a:xfrm>
            <a:off x="3923928" y="6682373"/>
            <a:ext cx="5220072" cy="215444"/>
          </a:xfrm>
          <a:prstGeom prst="rect">
            <a:avLst/>
          </a:prstGeom>
          <a:noFill/>
          <a:ln w="9525">
            <a:noFill/>
            <a:miter lim="800000"/>
            <a:headEnd/>
            <a:tailEnd/>
          </a:ln>
          <a:effectLst/>
        </p:spPr>
        <p:txBody>
          <a:bodyPr wrap="square">
            <a:spAutoFit/>
          </a:bodyPr>
          <a:lstStyle/>
          <a:p>
            <a:pPr>
              <a:spcBef>
                <a:spcPct val="50000"/>
              </a:spcBef>
              <a:defRPr/>
            </a:pPr>
            <a:r>
              <a:rPr lang="pt-BR" sz="800" b="1">
                <a:solidFill>
                  <a:srgbClr val="C00000"/>
                </a:solidFill>
                <a:effectLst/>
                <a:latin typeface="+mn-lt"/>
                <a:cs typeface="Arial" charset="0"/>
              </a:rPr>
              <a:t>                                        Depósitos Au,  modelos, evolução, perspectivas</a:t>
            </a:r>
            <a:r>
              <a:rPr lang="pt-BR" sz="800" b="1">
                <a:solidFill>
                  <a:srgbClr val="C00000"/>
                </a:solidFill>
                <a:effectLst/>
                <a:latin typeface="+mn-lt"/>
              </a:rPr>
              <a:t>      -       Lydia </a:t>
            </a:r>
            <a:r>
              <a:rPr lang="pt-BR" sz="800" b="1">
                <a:solidFill>
                  <a:srgbClr val="C00000"/>
                </a:solidFill>
                <a:effectLst/>
                <a:latin typeface="+mn-lt"/>
                <a:cs typeface="Arial" charset="0"/>
              </a:rPr>
              <a:t>M. Lobato, Univ. Fed. Minas Gerais</a:t>
            </a:r>
          </a:p>
        </p:txBody>
      </p:sp>
      <p:pic>
        <p:nvPicPr>
          <p:cNvPr id="8" name="Picture 8" descr="mp00649_"/>
          <p:cNvPicPr>
            <a:picLocks noChangeAspect="1" noChangeArrowheads="1"/>
          </p:cNvPicPr>
          <p:nvPr/>
        </p:nvPicPr>
        <p:blipFill>
          <a:blip r:embed="rId13" cstate="print"/>
          <a:srcRect/>
          <a:stretch>
            <a:fillRect/>
          </a:stretch>
        </p:blipFill>
        <p:spPr bwMode="auto">
          <a:xfrm>
            <a:off x="0" y="6453336"/>
            <a:ext cx="315943" cy="404664"/>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5.tiff"/><Relationship Id="rId1" Type="http://schemas.openxmlformats.org/officeDocument/2006/relationships/slideLayout" Target="../slideLayouts/slideLayout2.xml"/><Relationship Id="rId4" Type="http://schemas.openxmlformats.org/officeDocument/2006/relationships/image" Target="../media/image46.emf"/></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minexconsulting.com/wp-content/uploads/2019/12/IMARC-Presentation-27-Oct-2019-FINAL.pdf"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minexconsulting.com/wp-content/uploads/2019/12/IMARC-Presentation-27-Oct-2019-FINAL.pdf" TargetMode="External"/><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statista.com/statistics/264628/world-mine-production-of-gold/" TargetMode="External"/><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hyperlink" Target="https://www.gold.org/goldhub/data/historical-mine-productio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hyperlink" Target="https://www.gold.org/goldhub/data/historical-mine-production"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46.emf"/><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7.png"/></Relationships>
</file>

<file path=ppt/slides/_rels/slide25.xml.rels><?xml version="1.0" encoding="UTF-8" standalone="yes"?>
<Relationships xmlns="http://schemas.openxmlformats.org/package/2006/relationships"><Relationship Id="rId3" Type="http://schemas.openxmlformats.org/officeDocument/2006/relationships/hyperlink" Target="https://www.mining.com/web/this-map-shows-you-which-countries-have-most-of-the-worlds-gold/" TargetMode="External"/><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hyperlink" Target="http://minexconsulting.com/wp-content/uploads/2019/12/AusIMM-Long-term-trends-in-gold-Explorn-Nov-2019-1.pdf" TargetMode="Externa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hyperlink" Target="https://www.spglobal.com/marketintelligence/en/documents/world-exploration-trends-march-2019.pdf" TargetMode="External"/><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hyperlink" Target="http://minexconsulting.com/wp-content/uploads/2019/12/AusIMM-Long-term-trends-in-gold-Explorn-Nov-2019-1.pdf" TargetMode="External"/><Relationship Id="rId4"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hyperlink" Target="http://minexconsulting.com/wp-content/uploads/2019/12/AusIMM-Long-term-trends-in-gold-Explorn-Nov-2019-1.pdf" TargetMode="External"/><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hyperlink" Target="http://minexconsulting.com/wp-content/uploads/2019/12/AusIMM-Long-term-trends-in-gold-Explorn-Nov-2019-1.pdf" TargetMode="External"/><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hyperlink" Target="http://minexconsulting.com/wp-content/uploads/2019/12/AusIMM-Long-term-trends-in-gold-Explorn-Nov-2019-1.pdf" TargetMode="External"/><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jpeg"/><Relationship Id="rId4"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hyperlink" Target="http://minexconsulting.com/wp-content/uploads/2019/12/AusIMM-Long-term-trends-in-gold-Explorn-Nov-2019-1.pdf" TargetMode="External"/><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3.tiff"/><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oleObject" Target="../embeddings/oleObject2.bin"/><Relationship Id="rId18" Type="http://schemas.openxmlformats.org/officeDocument/2006/relationships/image" Target="../media/image19.emf"/><Relationship Id="rId26" Type="http://schemas.openxmlformats.org/officeDocument/2006/relationships/image" Target="../media/image34.png"/><Relationship Id="rId3" Type="http://schemas.openxmlformats.org/officeDocument/2006/relationships/notesSlide" Target="../notesSlides/notesSlide2.xml"/><Relationship Id="rId21" Type="http://schemas.openxmlformats.org/officeDocument/2006/relationships/image" Target="../media/image29.jpeg"/><Relationship Id="rId7" Type="http://schemas.openxmlformats.org/officeDocument/2006/relationships/image" Target="../media/image23.jpeg"/><Relationship Id="rId12" Type="http://schemas.openxmlformats.org/officeDocument/2006/relationships/image" Target="../media/image16.emf"/><Relationship Id="rId17" Type="http://schemas.openxmlformats.org/officeDocument/2006/relationships/oleObject" Target="../embeddings/oleObject4.bin"/><Relationship Id="rId25" Type="http://schemas.openxmlformats.org/officeDocument/2006/relationships/image" Target="../media/image33.jpeg"/><Relationship Id="rId2" Type="http://schemas.openxmlformats.org/officeDocument/2006/relationships/slideLayout" Target="../slideLayouts/slideLayout2.xml"/><Relationship Id="rId16" Type="http://schemas.openxmlformats.org/officeDocument/2006/relationships/image" Target="../media/image18.emf"/><Relationship Id="rId20" Type="http://schemas.openxmlformats.org/officeDocument/2006/relationships/image" Target="../media/image28.png"/><Relationship Id="rId29" Type="http://schemas.openxmlformats.org/officeDocument/2006/relationships/image" Target="../media/image37.png"/><Relationship Id="rId1" Type="http://schemas.openxmlformats.org/officeDocument/2006/relationships/vmlDrawing" Target="../drawings/vmlDrawing1.vml"/><Relationship Id="rId6" Type="http://schemas.openxmlformats.org/officeDocument/2006/relationships/image" Target="../media/image22.jpeg"/><Relationship Id="rId11" Type="http://schemas.openxmlformats.org/officeDocument/2006/relationships/oleObject" Target="../embeddings/oleObject1.bin"/><Relationship Id="rId24" Type="http://schemas.openxmlformats.org/officeDocument/2006/relationships/image" Target="../media/image32.jpeg"/><Relationship Id="rId5" Type="http://schemas.openxmlformats.org/officeDocument/2006/relationships/image" Target="../media/image21.jpeg"/><Relationship Id="rId15" Type="http://schemas.openxmlformats.org/officeDocument/2006/relationships/oleObject" Target="../embeddings/oleObject3.bin"/><Relationship Id="rId23" Type="http://schemas.openxmlformats.org/officeDocument/2006/relationships/image" Target="../media/image31.png"/><Relationship Id="rId28" Type="http://schemas.openxmlformats.org/officeDocument/2006/relationships/image" Target="../media/image36.png"/><Relationship Id="rId10" Type="http://schemas.openxmlformats.org/officeDocument/2006/relationships/image" Target="../media/image26.jpeg"/><Relationship Id="rId19" Type="http://schemas.openxmlformats.org/officeDocument/2006/relationships/image" Target="../media/image27.png"/><Relationship Id="rId31" Type="http://schemas.openxmlformats.org/officeDocument/2006/relationships/image" Target="../media/image39.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17.emf"/><Relationship Id="rId22" Type="http://schemas.openxmlformats.org/officeDocument/2006/relationships/image" Target="../media/image30.jpeg"/><Relationship Id="rId27" Type="http://schemas.openxmlformats.org/officeDocument/2006/relationships/image" Target="../media/image35.jpeg"/><Relationship Id="rId30"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0" y="74435"/>
            <a:ext cx="6408000" cy="6804000"/>
          </a:xfrm>
          <a:prstGeom prst="rect">
            <a:avLst/>
          </a:prstGeom>
          <a:solidFill>
            <a:schemeClr val="accent5">
              <a:lumMod val="50000"/>
            </a:schemeClr>
          </a:solidFill>
          <a:ln w="9525">
            <a:solidFill>
              <a:srgbClr val="FF0000"/>
            </a:solidFill>
            <a:miter lim="800000"/>
            <a:headEnd/>
            <a:tailEnd/>
          </a:ln>
          <a:effectLst>
            <a:glow rad="228600">
              <a:schemeClr val="accent2">
                <a:satMod val="175000"/>
                <a:alpha val="40000"/>
              </a:schemeClr>
            </a:glow>
            <a:outerShdw blurRad="152400" dist="317500" dir="5400000" sx="90000" sy="-19000" rotWithShape="0">
              <a:prstClr val="black">
                <a:alpha val="15000"/>
              </a:prstClr>
            </a:outerShdw>
          </a:effectLst>
          <a:scene3d>
            <a:camera prst="obliqueTopRight"/>
            <a:lightRig rig="threePt" dir="t"/>
          </a:scene3d>
          <a:sp3d>
            <a:bevelT w="139700" h="139700" prst="divot"/>
            <a:bevelB prst="relaxedInset"/>
          </a:sp3d>
        </p:spPr>
        <p:txBody>
          <a:bodyPr wrap="square">
            <a:normAutofit/>
          </a:bodyPr>
          <a:lstStyle/>
          <a:p>
            <a:pPr algn="ctr">
              <a:lnSpc>
                <a:spcPct val="130000"/>
              </a:lnSpc>
              <a:spcBef>
                <a:spcPct val="50000"/>
              </a:spcBef>
              <a:defRPr/>
            </a:pPr>
            <a:endParaRPr lang="pt-BR" sz="2800" b="1">
              <a:solidFill>
                <a:srgbClr val="FF0000"/>
              </a:solidFill>
              <a:effectLst>
                <a:outerShdw blurRad="38100" dist="38100" dir="2700000" algn="tl">
                  <a:srgbClr val="000000">
                    <a:alpha val="43137"/>
                  </a:srgbClr>
                </a:outerShdw>
              </a:effectLst>
              <a:latin typeface="Calibri" pitchFamily="34" charset="0"/>
              <a:cs typeface="Arial" charset="0"/>
            </a:endParaRPr>
          </a:p>
          <a:p>
            <a:pPr algn="ctr">
              <a:lnSpc>
                <a:spcPct val="130000"/>
              </a:lnSpc>
              <a:spcBef>
                <a:spcPct val="50000"/>
              </a:spcBef>
              <a:defRPr/>
            </a:pPr>
            <a:endParaRPr lang="pt-BR" sz="2800" b="1">
              <a:solidFill>
                <a:srgbClr val="FF0000"/>
              </a:solidFill>
              <a:effectLst>
                <a:outerShdw blurRad="38100" dist="38100" dir="2700000" algn="tl">
                  <a:srgbClr val="000000">
                    <a:alpha val="43137"/>
                  </a:srgbClr>
                </a:outerShdw>
              </a:effectLst>
              <a:latin typeface="Calibri" pitchFamily="34" charset="0"/>
              <a:cs typeface="Arial" charset="0"/>
            </a:endParaRPr>
          </a:p>
          <a:p>
            <a:pPr algn="ctr">
              <a:lnSpc>
                <a:spcPct val="130000"/>
              </a:lnSpc>
              <a:spcBef>
                <a:spcPct val="50000"/>
              </a:spcBef>
              <a:defRPr/>
            </a:pPr>
            <a:endParaRPr lang="pt-BR" sz="2800" b="1" i="1">
              <a:solidFill>
                <a:srgbClr val="FF0000"/>
              </a:solidFill>
              <a:effectLst>
                <a:outerShdw blurRad="38100" dist="38100" dir="2700000" algn="tl">
                  <a:srgbClr val="000000">
                    <a:alpha val="43137"/>
                  </a:srgbClr>
                </a:outerShdw>
              </a:effectLst>
              <a:latin typeface="Calibri" pitchFamily="34" charset="0"/>
              <a:cs typeface="Arial" charset="0"/>
            </a:endParaRPr>
          </a:p>
          <a:p>
            <a:pPr algn="ctr">
              <a:lnSpc>
                <a:spcPct val="130000"/>
              </a:lnSpc>
              <a:spcBef>
                <a:spcPct val="50000"/>
              </a:spcBef>
              <a:defRPr/>
            </a:pPr>
            <a:endParaRPr lang="pt-BR" sz="2800" b="1" i="1">
              <a:solidFill>
                <a:srgbClr val="FF0000"/>
              </a:solidFill>
              <a:effectLst>
                <a:outerShdw blurRad="38100" dist="38100" dir="2700000" algn="tl">
                  <a:srgbClr val="000000">
                    <a:alpha val="43137"/>
                  </a:srgbClr>
                </a:outerShdw>
              </a:effectLst>
              <a:latin typeface="Calibri" pitchFamily="34" charset="0"/>
              <a:cs typeface="Arial" charset="0"/>
            </a:endParaRPr>
          </a:p>
          <a:p>
            <a:pPr algn="ctr">
              <a:lnSpc>
                <a:spcPct val="130000"/>
              </a:lnSpc>
              <a:spcBef>
                <a:spcPct val="50000"/>
              </a:spcBef>
              <a:defRPr/>
            </a:pPr>
            <a:endParaRPr lang="pt-BR" sz="1000" b="1" i="1">
              <a:solidFill>
                <a:srgbClr val="FFFF00"/>
              </a:solidFill>
              <a:effectLst>
                <a:outerShdw blurRad="38100" dist="38100" dir="2700000" algn="tl">
                  <a:srgbClr val="000000">
                    <a:alpha val="43137"/>
                  </a:srgbClr>
                </a:outerShdw>
              </a:effectLst>
              <a:latin typeface="Calibri" pitchFamily="34" charset="0"/>
              <a:cs typeface="Arial" charset="0"/>
            </a:endParaRPr>
          </a:p>
        </p:txBody>
      </p:sp>
      <p:sp>
        <p:nvSpPr>
          <p:cNvPr id="5123" name="Rectangle 7"/>
          <p:cNvSpPr>
            <a:spLocks noChangeArrowheads="1"/>
          </p:cNvSpPr>
          <p:nvPr/>
        </p:nvSpPr>
        <p:spPr bwMode="auto">
          <a:xfrm>
            <a:off x="6494463" y="0"/>
            <a:ext cx="2649537" cy="6858000"/>
          </a:xfrm>
          <a:prstGeom prst="rect">
            <a:avLst/>
          </a:prstGeom>
          <a:solidFill>
            <a:srgbClr val="0000CC"/>
          </a:solidFill>
          <a:ln w="12700">
            <a:solidFill>
              <a:srgbClr val="000066"/>
            </a:solidFill>
            <a:miter lim="800000"/>
            <a:headEnd/>
            <a:tailEnd/>
          </a:ln>
        </p:spPr>
        <p:txBody>
          <a:bodyPr wrap="none" anchor="ctr"/>
          <a:lstStyle/>
          <a:p>
            <a:endParaRPr lang="pt-BR">
              <a:latin typeface="Tahoma" pitchFamily="34" charset="0"/>
              <a:cs typeface="Tahoma" pitchFamily="34" charset="0"/>
            </a:endParaRPr>
          </a:p>
        </p:txBody>
      </p:sp>
      <p:pic>
        <p:nvPicPr>
          <p:cNvPr id="5124" name="Imagem 3" descr="logo_cpmtc_revisado.jpg"/>
          <p:cNvPicPr>
            <a:picLocks noChangeAspect="1" noChangeArrowheads="1"/>
          </p:cNvPicPr>
          <p:nvPr/>
        </p:nvPicPr>
        <p:blipFill>
          <a:blip r:embed="rId2" cstate="print"/>
          <a:srcRect/>
          <a:stretch>
            <a:fillRect/>
          </a:stretch>
        </p:blipFill>
        <p:spPr bwMode="auto">
          <a:xfrm>
            <a:off x="6494463" y="5529742"/>
            <a:ext cx="2646362" cy="1317625"/>
          </a:xfrm>
          <a:prstGeom prst="rect">
            <a:avLst/>
          </a:prstGeom>
          <a:noFill/>
          <a:ln w="9525">
            <a:solidFill>
              <a:srgbClr val="000066"/>
            </a:solidFill>
            <a:miter lim="800000"/>
            <a:headEnd/>
            <a:tailEnd/>
          </a:ln>
        </p:spPr>
      </p:pic>
      <p:sp>
        <p:nvSpPr>
          <p:cNvPr id="5" name="Text Box 13"/>
          <p:cNvSpPr txBox="1">
            <a:spLocks noChangeArrowheads="1"/>
          </p:cNvSpPr>
          <p:nvPr/>
        </p:nvSpPr>
        <p:spPr bwMode="auto">
          <a:xfrm>
            <a:off x="6565900" y="465138"/>
            <a:ext cx="2505075" cy="38036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Aft>
                <a:spcPct val="30000"/>
              </a:spcAft>
              <a:defRPr/>
            </a:pPr>
            <a:r>
              <a:rPr lang="pt-BR" sz="2800" b="1" dirty="0">
                <a:solidFill>
                  <a:srgbClr val="FFFF00"/>
                </a:solidFill>
                <a:effectLst>
                  <a:outerShdw blurRad="38100" dist="38100" dir="2700000" algn="tl">
                    <a:srgbClr val="000000"/>
                  </a:outerShdw>
                </a:effectLst>
                <a:latin typeface="Tahoma" pitchFamily="34" charset="0"/>
                <a:ea typeface="Tahoma" pitchFamily="34" charset="0"/>
                <a:cs typeface="Tahoma" pitchFamily="34" charset="0"/>
              </a:rPr>
              <a:t>Lydia Maria Lobato</a:t>
            </a:r>
          </a:p>
          <a:p>
            <a:pPr algn="ctr">
              <a:spcAft>
                <a:spcPct val="30000"/>
              </a:spcAft>
              <a:defRPr/>
            </a:pPr>
            <a:endParaRPr lang="pt-BR" b="1" dirty="0">
              <a:solidFill>
                <a:srgbClr val="660033"/>
              </a:solidFill>
              <a:effectLst>
                <a:outerShdw blurRad="38100" dist="38100" dir="2700000" algn="tl">
                  <a:srgbClr val="000000"/>
                </a:outerShdw>
              </a:effectLst>
              <a:latin typeface="Tahoma" pitchFamily="34" charset="0"/>
              <a:ea typeface="Tahoma" pitchFamily="34" charset="0"/>
              <a:cs typeface="Tahoma" pitchFamily="34" charset="0"/>
            </a:endParaRPr>
          </a:p>
          <a:p>
            <a:pPr algn="ctr">
              <a:spcAft>
                <a:spcPct val="30000"/>
              </a:spcAft>
              <a:defRPr/>
            </a:pPr>
            <a:r>
              <a:rPr lang="pt-BR" sz="2200" b="1" dirty="0" err="1">
                <a:solidFill>
                  <a:srgbClr val="FF66FF"/>
                </a:solidFill>
                <a:effectLst>
                  <a:outerShdw blurRad="38100" dist="38100" dir="2700000" algn="tl">
                    <a:srgbClr val="000000"/>
                  </a:outerShdw>
                </a:effectLst>
                <a:latin typeface="Tahoma" pitchFamily="34" charset="0"/>
                <a:ea typeface="Tahoma" pitchFamily="34" charset="0"/>
                <a:cs typeface="Tahoma" pitchFamily="34" charset="0"/>
              </a:rPr>
              <a:t>Dept</a:t>
            </a:r>
            <a:r>
              <a:rPr lang="pt-BR" sz="2200" b="1" dirty="0">
                <a:solidFill>
                  <a:srgbClr val="FF66FF"/>
                </a:solidFill>
                <a:effectLst>
                  <a:outerShdw blurRad="38100" dist="38100" dir="2700000" algn="tl">
                    <a:srgbClr val="000000"/>
                  </a:outerShdw>
                </a:effectLst>
                <a:latin typeface="Tahoma" pitchFamily="34" charset="0"/>
                <a:ea typeface="Tahoma" pitchFamily="34" charset="0"/>
                <a:cs typeface="Tahoma" pitchFamily="34" charset="0"/>
              </a:rPr>
              <a:t>. Geologia </a:t>
            </a:r>
          </a:p>
          <a:p>
            <a:pPr algn="ctr">
              <a:spcAft>
                <a:spcPct val="30000"/>
              </a:spcAft>
              <a:defRPr/>
            </a:pPr>
            <a:endParaRPr lang="pt-BR" sz="1000" b="1" dirty="0">
              <a:solidFill>
                <a:srgbClr val="FF66FF"/>
              </a:solidFill>
              <a:effectLst>
                <a:outerShdw blurRad="38100" dist="38100" dir="2700000" algn="tl">
                  <a:srgbClr val="000000"/>
                </a:outerShdw>
              </a:effectLst>
              <a:latin typeface="Tahoma" pitchFamily="34" charset="0"/>
              <a:ea typeface="Tahoma" pitchFamily="34" charset="0"/>
              <a:cs typeface="Tahoma" pitchFamily="34" charset="0"/>
            </a:endParaRPr>
          </a:p>
          <a:p>
            <a:pPr algn="ctr">
              <a:spcAft>
                <a:spcPct val="30000"/>
              </a:spcAft>
              <a:defRPr/>
            </a:pPr>
            <a:r>
              <a:rPr lang="pt-BR" b="1" dirty="0">
                <a:solidFill>
                  <a:srgbClr val="FF66FF"/>
                </a:solidFill>
                <a:effectLst>
                  <a:outerShdw blurRad="38100" dist="38100" dir="2700000" algn="tl">
                    <a:srgbClr val="000000"/>
                  </a:outerShdw>
                </a:effectLst>
                <a:latin typeface="Tahoma" pitchFamily="34" charset="0"/>
                <a:ea typeface="Tahoma" pitchFamily="34" charset="0"/>
                <a:cs typeface="Tahoma" pitchFamily="34" charset="0"/>
              </a:rPr>
              <a:t>Universidade Federal  de Minas Gerais</a:t>
            </a:r>
          </a:p>
          <a:p>
            <a:pPr algn="ctr">
              <a:spcAft>
                <a:spcPct val="30000"/>
              </a:spcAft>
              <a:defRPr/>
            </a:pPr>
            <a:endParaRPr lang="pt-BR" sz="1400" b="1" dirty="0">
              <a:solidFill>
                <a:srgbClr val="00B0F0"/>
              </a:solidFill>
              <a:effectLst>
                <a:outerShdw blurRad="38100" dist="38100" dir="2700000" algn="tl">
                  <a:srgbClr val="000000"/>
                </a:outerShdw>
              </a:effectLst>
              <a:latin typeface="Tahoma" pitchFamily="34" charset="0"/>
              <a:ea typeface="Tahoma" pitchFamily="34" charset="0"/>
              <a:cs typeface="Tahoma" pitchFamily="34" charset="0"/>
            </a:endParaRPr>
          </a:p>
          <a:p>
            <a:pPr algn="ctr">
              <a:spcAft>
                <a:spcPct val="30000"/>
              </a:spcAft>
              <a:defRPr/>
            </a:pPr>
            <a:endParaRPr lang="pt-BR" sz="1400" b="1" dirty="0">
              <a:solidFill>
                <a:srgbClr val="00B0F0"/>
              </a:solidFill>
              <a:effectLst>
                <a:outerShdw blurRad="38100" dist="38100" dir="2700000" algn="tl">
                  <a:srgbClr val="000000"/>
                </a:outerShdw>
              </a:effectLst>
              <a:latin typeface="Tahoma" pitchFamily="34" charset="0"/>
              <a:ea typeface="Tahoma" pitchFamily="34" charset="0"/>
              <a:cs typeface="Tahoma" pitchFamily="34" charset="0"/>
            </a:endParaRPr>
          </a:p>
          <a:p>
            <a:pPr algn="ctr">
              <a:spcAft>
                <a:spcPct val="30000"/>
              </a:spcAft>
              <a:defRPr/>
            </a:pPr>
            <a:r>
              <a:rPr lang="pt-BR" sz="1600" b="1" i="1">
                <a:solidFill>
                  <a:srgbClr val="FFFFCC"/>
                </a:solidFill>
                <a:effectLst>
                  <a:outerShdw blurRad="38100" dist="38100" dir="2700000" algn="tl">
                    <a:srgbClr val="000000"/>
                  </a:outerShdw>
                </a:effectLst>
                <a:latin typeface="Tahoma" pitchFamily="34" charset="0"/>
                <a:ea typeface="Tahoma" pitchFamily="34" charset="0"/>
                <a:cs typeface="Tahoma" pitchFamily="34" charset="0"/>
              </a:rPr>
              <a:t>14/05/2020</a:t>
            </a:r>
            <a:endParaRPr lang="pt-BR" sz="1600" i="1" dirty="0">
              <a:solidFill>
                <a:srgbClr val="FFFFCC"/>
              </a:solidFill>
              <a:latin typeface="Tahoma" pitchFamily="34" charset="0"/>
              <a:ea typeface="Tahoma" pitchFamily="34" charset="0"/>
              <a:cs typeface="Tahoma" pitchFamily="34" charset="0"/>
            </a:endParaRPr>
          </a:p>
        </p:txBody>
      </p:sp>
      <p:sp>
        <p:nvSpPr>
          <p:cNvPr id="5126" name="Text Box 13"/>
          <p:cNvSpPr txBox="1">
            <a:spLocks noChangeArrowheads="1"/>
          </p:cNvSpPr>
          <p:nvPr/>
        </p:nvSpPr>
        <p:spPr bwMode="auto">
          <a:xfrm>
            <a:off x="6804025" y="5300663"/>
            <a:ext cx="2073275" cy="228600"/>
          </a:xfrm>
          <a:prstGeom prst="rect">
            <a:avLst/>
          </a:prstGeom>
          <a:noFill/>
          <a:ln w="9525">
            <a:noFill/>
            <a:miter lim="800000"/>
            <a:headEnd/>
            <a:tailEnd/>
          </a:ln>
        </p:spPr>
        <p:txBody>
          <a:bodyPr>
            <a:spAutoFit/>
          </a:bodyPr>
          <a:lstStyle/>
          <a:p>
            <a:pPr algn="ctr">
              <a:spcAft>
                <a:spcPct val="30000"/>
              </a:spcAft>
            </a:pPr>
            <a:r>
              <a:rPr lang="pt-BR" sz="900" b="1">
                <a:solidFill>
                  <a:schemeClr val="bg1">
                    <a:lumMod val="95000"/>
                  </a:schemeClr>
                </a:solidFill>
                <a:latin typeface="Tahoma" pitchFamily="34" charset="0"/>
                <a:cs typeface="Tahoma" pitchFamily="34" charset="0"/>
              </a:rPr>
              <a:t>llobato.ufmg@gmail.com</a:t>
            </a:r>
          </a:p>
        </p:txBody>
      </p:sp>
      <p:sp>
        <p:nvSpPr>
          <p:cNvPr id="10" name="Rectangle 9"/>
          <p:cNvSpPr/>
          <p:nvPr/>
        </p:nvSpPr>
        <p:spPr>
          <a:xfrm>
            <a:off x="0" y="-27384"/>
            <a:ext cx="6272858" cy="4345164"/>
          </a:xfrm>
          <a:prstGeom prst="rect">
            <a:avLst/>
          </a:prstGeom>
          <a:noFill/>
        </p:spPr>
        <p:txBody>
          <a:bodyPr wrap="square" lIns="91440" tIns="45720" rIns="91440" bIns="45720">
            <a:spAutoFit/>
          </a:bodyPr>
          <a:lstStyle/>
          <a:p>
            <a:pPr algn="ctr">
              <a:lnSpc>
                <a:spcPct val="130000"/>
              </a:lnSpc>
              <a:spcBef>
                <a:spcPct val="50000"/>
              </a:spcBef>
              <a:defRPr/>
            </a:pPr>
            <a:r>
              <a:rPr lang="pt-BR" sz="5400" b="1" u="sng"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Calibri" pitchFamily="34" charset="0"/>
                <a:cs typeface="Arial" charset="0"/>
              </a:rPr>
              <a:t>Depósitos Auríferos</a:t>
            </a:r>
            <a:r>
              <a:rPr lang="pt-BR" sz="54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Calibri" pitchFamily="34" charset="0"/>
                <a:cs typeface="Arial" charset="0"/>
              </a:rPr>
              <a:t>: </a:t>
            </a:r>
          </a:p>
          <a:p>
            <a:pPr algn="ctr">
              <a:lnSpc>
                <a:spcPct val="130000"/>
              </a:lnSpc>
              <a:spcBef>
                <a:spcPct val="50000"/>
              </a:spcBef>
              <a:defRPr/>
            </a:pPr>
            <a:r>
              <a:rPr lang="pt-BR" sz="4800" b="1" i="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latin typeface="Calibri" pitchFamily="34" charset="0"/>
                <a:cs typeface="Arial" charset="0"/>
              </a:rPr>
              <a:t>Modelos, evolução de descobertas e perspectivas</a:t>
            </a:r>
            <a:endParaRPr lang="pt-BR" sz="48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FFFF00"/>
              </a:solidFill>
              <a:effectLst>
                <a:outerShdw blurRad="50800" dist="40000" dir="5400000" algn="tl" rotWithShape="0">
                  <a:srgbClr val="000000">
                    <a:shade val="5000"/>
                    <a:satMod val="120000"/>
                    <a:alpha val="33000"/>
                  </a:srgbClr>
                </a:outerShdw>
              </a:effectLst>
            </a:endParaRPr>
          </a:p>
        </p:txBody>
      </p:sp>
      <p:pic>
        <p:nvPicPr>
          <p:cNvPr id="7" name="Picture 6">
            <a:extLst>
              <a:ext uri="{FF2B5EF4-FFF2-40B4-BE49-F238E27FC236}">
                <a16:creationId xmlns:a16="http://schemas.microsoft.com/office/drawing/2014/main" id="{E99764A6-0D73-4C4C-8612-748486FA1585}"/>
              </a:ext>
            </a:extLst>
          </p:cNvPr>
          <p:cNvPicPr>
            <a:picLocks noChangeAspect="1"/>
          </p:cNvPicPr>
          <p:nvPr/>
        </p:nvPicPr>
        <p:blipFill>
          <a:blip r:embed="rId3"/>
          <a:stretch>
            <a:fillRect/>
          </a:stretch>
        </p:blipFill>
        <p:spPr>
          <a:xfrm>
            <a:off x="2135655" y="4563517"/>
            <a:ext cx="2136690" cy="2277633"/>
          </a:xfrm>
          <a:prstGeom prst="rect">
            <a:avLst/>
          </a:prstGeom>
        </p:spPr>
      </p:pic>
    </p:spTree>
    <p:extLst>
      <p:ext uri="{BB962C8B-B14F-4D97-AF65-F5344CB8AC3E}">
        <p14:creationId xmlns:p14="http://schemas.microsoft.com/office/powerpoint/2010/main" val="2154499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descr="Pages from NatureGeosc-GiantOreDepositsFormation.jpg"/>
          <p:cNvPicPr>
            <a:picLocks noChangeAspect="1"/>
          </p:cNvPicPr>
          <p:nvPr/>
        </p:nvPicPr>
        <p:blipFill>
          <a:blip r:embed="rId3" cstate="print">
            <a:lum bright="-10000" contrast="10000"/>
          </a:blip>
          <a:srcRect l="7101" t="56517" r="7545"/>
          <a:stretch>
            <a:fillRect/>
          </a:stretch>
        </p:blipFill>
        <p:spPr bwMode="auto">
          <a:xfrm>
            <a:off x="34185" y="260648"/>
            <a:ext cx="9141069" cy="6121400"/>
          </a:xfrm>
          <a:prstGeom prst="rect">
            <a:avLst/>
          </a:prstGeom>
          <a:noFill/>
          <a:ln w="9525">
            <a:solidFill>
              <a:schemeClr val="tx1"/>
            </a:solidFill>
            <a:miter lim="800000"/>
            <a:headEnd/>
            <a:tailEnd/>
          </a:ln>
        </p:spPr>
      </p:pic>
      <p:sp>
        <p:nvSpPr>
          <p:cNvPr id="3" name="Rectangle 2"/>
          <p:cNvSpPr/>
          <p:nvPr/>
        </p:nvSpPr>
        <p:spPr>
          <a:xfrm>
            <a:off x="178777" y="6211888"/>
            <a:ext cx="4572000" cy="646112"/>
          </a:xfrm>
          <a:prstGeom prst="rect">
            <a:avLst/>
          </a:prstGeom>
        </p:spPr>
        <p:txBody>
          <a:bodyPr>
            <a:spAutoFit/>
          </a:bodyPr>
          <a:lstStyle/>
          <a:p>
            <a:pPr>
              <a:defRPr/>
            </a:pPr>
            <a:endParaRPr lang="pt-BR">
              <a:solidFill>
                <a:srgbClr val="FF0000"/>
              </a:solidFill>
              <a:effectLst>
                <a:outerShdw blurRad="38100" dist="38100" dir="2700000" algn="tl">
                  <a:srgbClr val="000000">
                    <a:alpha val="43137"/>
                  </a:srgbClr>
                </a:outerShdw>
              </a:effectLst>
              <a:latin typeface="Arial" charset="0"/>
            </a:endParaRPr>
          </a:p>
          <a:p>
            <a:pPr>
              <a:defRPr/>
            </a:pPr>
            <a:r>
              <a:rPr lang="pt-BR">
                <a:solidFill>
                  <a:srgbClr val="FF0000"/>
                </a:solidFill>
                <a:effectLst>
                  <a:outerShdw blurRad="38100" dist="38100" dir="2700000" algn="tl">
                    <a:srgbClr val="000000">
                      <a:alpha val="43137"/>
                    </a:srgbClr>
                  </a:outerShdw>
                </a:effectLst>
                <a:latin typeface="Arial" charset="0"/>
              </a:rPr>
              <a:t> Richards et al. (2013)</a:t>
            </a:r>
          </a:p>
        </p:txBody>
      </p:sp>
      <p:pic>
        <p:nvPicPr>
          <p:cNvPr id="5" name="Picture 1" descr="Pages from NatureGeosc-GiantOreDepositsFormation.jpg">
            <a:extLst>
              <a:ext uri="{FF2B5EF4-FFF2-40B4-BE49-F238E27FC236}">
                <a16:creationId xmlns:a16="http://schemas.microsoft.com/office/drawing/2014/main" id="{312864F8-1AD9-4967-9B7C-CF57A7C570D6}"/>
              </a:ext>
            </a:extLst>
          </p:cNvPr>
          <p:cNvPicPr>
            <a:picLocks noChangeAspect="1"/>
          </p:cNvPicPr>
          <p:nvPr/>
        </p:nvPicPr>
        <p:blipFill rotWithShape="1">
          <a:blip r:embed="rId3" cstate="print">
            <a:lum bright="-10000" contrast="10000"/>
          </a:blip>
          <a:srcRect l="37123" t="85943" r="48718" b="10386"/>
          <a:stretch/>
        </p:blipFill>
        <p:spPr bwMode="auto">
          <a:xfrm>
            <a:off x="3131840" y="4368091"/>
            <a:ext cx="2160240" cy="736171"/>
          </a:xfrm>
          <a:prstGeom prst="rect">
            <a:avLst/>
          </a:prstGeom>
          <a:noFill/>
          <a:ln w="9525">
            <a:solidFill>
              <a:schemeClr val="tx1"/>
            </a:solidFill>
            <a:miter lim="800000"/>
            <a:headEnd/>
            <a:tailEnd/>
          </a:ln>
        </p:spPr>
      </p:pic>
      <p:sp>
        <p:nvSpPr>
          <p:cNvPr id="6" name="TextBox 5">
            <a:extLst>
              <a:ext uri="{FF2B5EF4-FFF2-40B4-BE49-F238E27FC236}">
                <a16:creationId xmlns:a16="http://schemas.microsoft.com/office/drawing/2014/main" id="{445F81A5-D7A0-4F88-AC90-A796319FD77B}"/>
              </a:ext>
            </a:extLst>
          </p:cNvPr>
          <p:cNvSpPr txBox="1"/>
          <p:nvPr/>
        </p:nvSpPr>
        <p:spPr>
          <a:xfrm>
            <a:off x="4860032" y="4507491"/>
            <a:ext cx="554041" cy="39357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C8AD65E-C927-4F90-9C67-9DE213613D05}"/>
              </a:ext>
            </a:extLst>
          </p:cNvPr>
          <p:cNvPicPr>
            <a:picLocks noChangeAspect="1"/>
          </p:cNvPicPr>
          <p:nvPr/>
        </p:nvPicPr>
        <p:blipFill rotWithShape="1">
          <a:blip r:embed="rId4"/>
          <a:srcRect t="2216" r="29615" b="84061"/>
          <a:stretch/>
        </p:blipFill>
        <p:spPr>
          <a:xfrm>
            <a:off x="5414807" y="4765421"/>
            <a:ext cx="3765072" cy="33884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 y="889556"/>
            <a:ext cx="9144000" cy="5333465"/>
          </a:xfrm>
          <a:prstGeom prst="rect">
            <a:avLst/>
          </a:prstGeom>
          <a:noFill/>
          <a:ln w="9525">
            <a:noFill/>
            <a:miter lim="800000"/>
            <a:headEnd/>
            <a:tailEnd/>
          </a:ln>
        </p:spPr>
      </p:pic>
      <p:pic>
        <p:nvPicPr>
          <p:cNvPr id="1029" name="Picture 5"/>
          <p:cNvPicPr>
            <a:picLocks noChangeAspect="1" noChangeArrowheads="1"/>
          </p:cNvPicPr>
          <p:nvPr/>
        </p:nvPicPr>
        <p:blipFill>
          <a:blip r:embed="rId3" cstate="print"/>
          <a:srcRect/>
          <a:stretch>
            <a:fillRect/>
          </a:stretch>
        </p:blipFill>
        <p:spPr bwMode="auto">
          <a:xfrm>
            <a:off x="1907704" y="601524"/>
            <a:ext cx="4629150" cy="219075"/>
          </a:xfrm>
          <a:prstGeom prst="rect">
            <a:avLst/>
          </a:prstGeom>
          <a:noFill/>
          <a:ln w="9525">
            <a:noFill/>
            <a:miter lim="800000"/>
            <a:headEnd/>
            <a:tailEnd/>
          </a:ln>
        </p:spPr>
      </p:pic>
      <p:sp>
        <p:nvSpPr>
          <p:cNvPr id="6" name="Rectangle 5"/>
          <p:cNvSpPr/>
          <p:nvPr/>
        </p:nvSpPr>
        <p:spPr>
          <a:xfrm>
            <a:off x="323528" y="6218148"/>
            <a:ext cx="8100392" cy="523220"/>
          </a:xfrm>
          <a:prstGeom prst="rect">
            <a:avLst/>
          </a:prstGeom>
        </p:spPr>
        <p:txBody>
          <a:bodyPr wrap="square">
            <a:spAutoFit/>
          </a:bodyPr>
          <a:lstStyle/>
          <a:p>
            <a:r>
              <a:rPr lang="en-US" sz="1400">
                <a:effectLst>
                  <a:outerShdw blurRad="38100" dist="38100" dir="2700000" algn="tl">
                    <a:srgbClr val="000000">
                      <a:alpha val="43137"/>
                    </a:srgbClr>
                  </a:outerShdw>
                </a:effectLst>
              </a:rPr>
              <a:t>Schematic world map showing interpreted age of basement rocks and distribution of giant </a:t>
            </a:r>
            <a:r>
              <a:rPr lang="en-US" sz="1400" b="1">
                <a:solidFill>
                  <a:srgbClr val="FF0000"/>
                </a:solidFill>
                <a:effectLst>
                  <a:outerShdw blurRad="38100" dist="38100" dir="2700000" algn="tl">
                    <a:srgbClr val="000000">
                      <a:alpha val="43137"/>
                    </a:srgbClr>
                  </a:outerShdw>
                </a:effectLst>
              </a:rPr>
              <a:t>orogenic gold</a:t>
            </a:r>
            <a:r>
              <a:rPr lang="en-US" sz="1400">
                <a:effectLst>
                  <a:outerShdw blurRad="38100" dist="38100" dir="2700000" algn="tl">
                    <a:srgbClr val="000000">
                      <a:alpha val="43137"/>
                    </a:srgbClr>
                  </a:outerShdw>
                </a:effectLst>
              </a:rPr>
              <a:t>, </a:t>
            </a:r>
            <a:r>
              <a:rPr lang="en-US" sz="1400" b="1">
                <a:solidFill>
                  <a:srgbClr val="FF0000"/>
                </a:solidFill>
                <a:effectLst>
                  <a:outerShdw blurRad="38100" dist="38100" dir="2700000" algn="tl">
                    <a:srgbClr val="000000">
                      <a:alpha val="43137"/>
                    </a:srgbClr>
                  </a:outerShdw>
                </a:effectLst>
              </a:rPr>
              <a:t>Carlin-type</a:t>
            </a:r>
            <a:r>
              <a:rPr lang="en-US" sz="1400">
                <a:effectLst>
                  <a:outerShdw blurRad="38100" dist="38100" dir="2700000" algn="tl">
                    <a:srgbClr val="000000">
                      <a:alpha val="43137"/>
                    </a:srgbClr>
                  </a:outerShdw>
                </a:effectLst>
              </a:rPr>
              <a:t>, </a:t>
            </a:r>
            <a:r>
              <a:rPr lang="en-US" sz="1400" b="1">
                <a:solidFill>
                  <a:srgbClr val="FF0000"/>
                </a:solidFill>
                <a:effectLst>
                  <a:outerShdw blurRad="38100" dist="38100" dir="2700000" algn="tl">
                    <a:srgbClr val="000000">
                      <a:alpha val="43137"/>
                    </a:srgbClr>
                  </a:outerShdw>
                </a:effectLst>
              </a:rPr>
              <a:t>IRGD</a:t>
            </a:r>
            <a:r>
              <a:rPr lang="en-US" sz="1400">
                <a:effectLst>
                  <a:outerShdw blurRad="38100" dist="38100" dir="2700000" algn="tl">
                    <a:srgbClr val="000000">
                      <a:alpha val="43137"/>
                    </a:srgbClr>
                  </a:outerShdw>
                </a:effectLst>
              </a:rPr>
              <a:t> and </a:t>
            </a:r>
            <a:r>
              <a:rPr lang="en-US" sz="1400" b="1">
                <a:solidFill>
                  <a:srgbClr val="FF0000"/>
                </a:solidFill>
                <a:effectLst>
                  <a:outerShdw blurRad="38100" dist="38100" dir="2700000" algn="tl">
                    <a:srgbClr val="000000">
                      <a:alpha val="43137"/>
                    </a:srgbClr>
                  </a:outerShdw>
                </a:effectLst>
              </a:rPr>
              <a:t>IOCG</a:t>
            </a:r>
            <a:r>
              <a:rPr lang="en-US" sz="1400">
                <a:effectLst>
                  <a:outerShdw blurRad="38100" dist="38100" dir="2700000" algn="tl">
                    <a:srgbClr val="000000">
                      <a:alpha val="43137"/>
                    </a:srgbClr>
                  </a:outerShdw>
                </a:effectLst>
              </a:rPr>
              <a:t> deposits. Figure adapted from </a:t>
            </a:r>
            <a:r>
              <a:rPr lang="da-DK" sz="1400">
                <a:effectLst>
                  <a:outerShdw blurRad="38100" dist="38100" dir="2700000" algn="tl">
                    <a:srgbClr val="000000">
                      <a:alpha val="43137"/>
                    </a:srgbClr>
                  </a:outerShdw>
                </a:effectLst>
              </a:rPr>
              <a:t>Goldfarb et al. (2005) and Groves et al. (2010).</a:t>
            </a:r>
            <a:endParaRPr lang="pt-BR" sz="1400">
              <a:effectLst>
                <a:outerShdw blurRad="38100" dist="38100" dir="2700000" algn="tl">
                  <a:srgbClr val="000000">
                    <a:alpha val="43137"/>
                  </a:srgbClr>
                </a:outerShdw>
              </a:effectLst>
            </a:endParaRPr>
          </a:p>
        </p:txBody>
      </p:sp>
      <p:sp>
        <p:nvSpPr>
          <p:cNvPr id="5" name="Rectangle 4"/>
          <p:cNvSpPr/>
          <p:nvPr/>
        </p:nvSpPr>
        <p:spPr>
          <a:xfrm>
            <a:off x="0" y="-99392"/>
            <a:ext cx="9144000" cy="646331"/>
          </a:xfrm>
          <a:prstGeom prst="rect">
            <a:avLst/>
          </a:prstGeom>
        </p:spPr>
        <p:txBody>
          <a:bodyPr wrap="square">
            <a:spAutoFit/>
          </a:bodyPr>
          <a:lstStyle/>
          <a:p>
            <a:r>
              <a:rPr lang="en-US" sz="2200">
                <a:effectLst>
                  <a:outerShdw blurRad="38100" dist="38100" dir="2700000" algn="tl">
                    <a:srgbClr val="000000">
                      <a:alpha val="43137"/>
                    </a:srgbClr>
                  </a:outerShdw>
                </a:effectLst>
              </a:rPr>
              <a:t>                  Giant </a:t>
            </a:r>
            <a:r>
              <a:rPr lang="en-US" sz="2200" b="1">
                <a:solidFill>
                  <a:srgbClr val="FF0000"/>
                </a:solidFill>
                <a:effectLst>
                  <a:outerShdw blurRad="38100" dist="38100" dir="2700000" algn="tl">
                    <a:srgbClr val="000000">
                      <a:alpha val="43137"/>
                    </a:srgbClr>
                  </a:outerShdw>
                </a:effectLst>
              </a:rPr>
              <a:t>orogenic</a:t>
            </a:r>
            <a:r>
              <a:rPr lang="en-US" sz="2200">
                <a:effectLst>
                  <a:outerShdw blurRad="38100" dist="38100" dir="2700000" algn="tl">
                    <a:srgbClr val="000000">
                      <a:alpha val="43137"/>
                    </a:srgbClr>
                  </a:outerShdw>
                </a:effectLst>
              </a:rPr>
              <a:t>, </a:t>
            </a:r>
            <a:r>
              <a:rPr lang="en-US" sz="2200" b="1">
                <a:solidFill>
                  <a:srgbClr val="FF0000"/>
                </a:solidFill>
                <a:effectLst>
                  <a:outerShdw blurRad="38100" dist="38100" dir="2700000" algn="tl">
                    <a:srgbClr val="000000">
                      <a:alpha val="43137"/>
                    </a:srgbClr>
                  </a:outerShdw>
                </a:effectLst>
              </a:rPr>
              <a:t>Carlin-type</a:t>
            </a:r>
            <a:r>
              <a:rPr lang="en-US" sz="2200">
                <a:effectLst>
                  <a:outerShdw blurRad="38100" dist="38100" dir="2700000" algn="tl">
                    <a:srgbClr val="000000">
                      <a:alpha val="43137"/>
                    </a:srgbClr>
                  </a:outerShdw>
                </a:effectLst>
              </a:rPr>
              <a:t>, </a:t>
            </a:r>
            <a:r>
              <a:rPr lang="en-US" sz="2200" b="1">
                <a:solidFill>
                  <a:srgbClr val="FF0000"/>
                </a:solidFill>
                <a:effectLst>
                  <a:outerShdw blurRad="38100" dist="38100" dir="2700000" algn="tl">
                    <a:srgbClr val="000000">
                      <a:alpha val="43137"/>
                    </a:srgbClr>
                  </a:outerShdw>
                </a:effectLst>
              </a:rPr>
              <a:t>IRGD</a:t>
            </a:r>
            <a:r>
              <a:rPr lang="en-US" sz="2200">
                <a:effectLst>
                  <a:outerShdw blurRad="38100" dist="38100" dir="2700000" algn="tl">
                    <a:srgbClr val="000000">
                      <a:alpha val="43137"/>
                    </a:srgbClr>
                  </a:outerShdw>
                </a:effectLst>
              </a:rPr>
              <a:t> and </a:t>
            </a:r>
            <a:r>
              <a:rPr lang="en-US" sz="2200" b="1">
                <a:solidFill>
                  <a:srgbClr val="FF0000"/>
                </a:solidFill>
                <a:effectLst>
                  <a:outerShdw blurRad="38100" dist="38100" dir="2700000" algn="tl">
                    <a:srgbClr val="000000">
                      <a:alpha val="43137"/>
                    </a:srgbClr>
                  </a:outerShdw>
                </a:effectLst>
              </a:rPr>
              <a:t>IOCG</a:t>
            </a:r>
            <a:r>
              <a:rPr lang="en-US" sz="2200">
                <a:effectLst>
                  <a:outerShdw blurRad="38100" dist="38100" dir="2700000" algn="tl">
                    <a:srgbClr val="000000">
                      <a:alpha val="43137"/>
                    </a:srgbClr>
                  </a:outerShdw>
                </a:effectLst>
              </a:rPr>
              <a:t> </a:t>
            </a:r>
            <a:r>
              <a:rPr lang="en-US" sz="2200" b="1">
                <a:solidFill>
                  <a:srgbClr val="FF0000"/>
                </a:solidFill>
                <a:effectLst>
                  <a:outerShdw blurRad="38100" dist="38100" dir="2700000" algn="tl">
                    <a:srgbClr val="000000">
                      <a:alpha val="43137"/>
                    </a:srgbClr>
                  </a:outerShdw>
                </a:effectLst>
              </a:rPr>
              <a:t>gold </a:t>
            </a:r>
            <a:r>
              <a:rPr lang="en-US" sz="2200">
                <a:effectLst>
                  <a:outerShdw blurRad="38100" dist="38100" dir="2700000" algn="tl">
                    <a:srgbClr val="000000">
                      <a:alpha val="43137"/>
                    </a:srgbClr>
                  </a:outerShdw>
                </a:effectLst>
              </a:rPr>
              <a:t>deposits </a:t>
            </a:r>
          </a:p>
          <a:p>
            <a:r>
              <a:rPr lang="pt-BR" sz="1400"/>
              <a:t>                                           &gt;250 tonnes  or &gt;7.5moz gold, for</a:t>
            </a:r>
            <a:r>
              <a:rPr lang="en-US" sz="1400"/>
              <a:t> gold-equivalent forAu-Cu IOCG deposits</a:t>
            </a:r>
            <a:endParaRPr lang="pt-BR" sz="14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lum bright="-16000" contrast="22000"/>
          </a:blip>
          <a:srcRect l="1321" t="928" r="8206" b="56628"/>
          <a:stretch>
            <a:fillRect/>
          </a:stretch>
        </p:blipFill>
        <p:spPr bwMode="auto">
          <a:xfrm>
            <a:off x="0" y="490027"/>
            <a:ext cx="6793523" cy="4572512"/>
          </a:xfrm>
          <a:prstGeom prst="rect">
            <a:avLst/>
          </a:prstGeom>
          <a:noFill/>
          <a:ln w="9525" algn="ctr">
            <a:solidFill>
              <a:schemeClr val="tx1"/>
            </a:solidFill>
            <a:miter lim="800000"/>
            <a:headEnd/>
            <a:tailEnd/>
          </a:ln>
        </p:spPr>
      </p:pic>
      <p:pic>
        <p:nvPicPr>
          <p:cNvPr id="37891" name="Picture 2"/>
          <p:cNvPicPr>
            <a:picLocks noChangeAspect="1" noChangeArrowheads="1"/>
          </p:cNvPicPr>
          <p:nvPr/>
        </p:nvPicPr>
        <p:blipFill>
          <a:blip r:embed="rId3" cstate="print">
            <a:lum bright="-20000" contrast="18000"/>
          </a:blip>
          <a:srcRect l="4555" t="44315" r="57216" b="18581"/>
          <a:stretch>
            <a:fillRect/>
          </a:stretch>
        </p:blipFill>
        <p:spPr bwMode="auto">
          <a:xfrm>
            <a:off x="6765682" y="3406776"/>
            <a:ext cx="2347546" cy="3451225"/>
          </a:xfrm>
          <a:prstGeom prst="rect">
            <a:avLst/>
          </a:prstGeom>
          <a:noFill/>
          <a:ln w="9525" algn="ctr">
            <a:solidFill>
              <a:schemeClr val="tx1"/>
            </a:solidFill>
            <a:miter lim="800000"/>
            <a:headEnd/>
            <a:tailEnd/>
          </a:ln>
        </p:spPr>
      </p:pic>
      <p:pic>
        <p:nvPicPr>
          <p:cNvPr id="37892" name="Picture 3"/>
          <p:cNvPicPr>
            <a:picLocks noChangeAspect="1" noChangeArrowheads="1"/>
          </p:cNvPicPr>
          <p:nvPr/>
        </p:nvPicPr>
        <p:blipFill>
          <a:blip r:embed="rId3" cstate="print">
            <a:lum bright="-20000" contrast="18000"/>
          </a:blip>
          <a:srcRect l="55396" t="61572" r="7040" b="1651"/>
          <a:stretch>
            <a:fillRect/>
          </a:stretch>
        </p:blipFill>
        <p:spPr bwMode="auto">
          <a:xfrm>
            <a:off x="6765681" y="1"/>
            <a:ext cx="2344615" cy="3419475"/>
          </a:xfrm>
          <a:prstGeom prst="rect">
            <a:avLst/>
          </a:prstGeom>
          <a:noFill/>
          <a:ln w="9525" algn="ctr">
            <a:solidFill>
              <a:schemeClr val="tx1"/>
            </a:solidFill>
            <a:miter lim="800000"/>
            <a:headEnd/>
            <a:tailEnd/>
          </a:ln>
        </p:spPr>
      </p:pic>
      <p:pic>
        <p:nvPicPr>
          <p:cNvPr id="37893" name="Picture 5"/>
          <p:cNvPicPr>
            <a:picLocks noChangeAspect="1" noChangeArrowheads="1"/>
          </p:cNvPicPr>
          <p:nvPr/>
        </p:nvPicPr>
        <p:blipFill>
          <a:blip r:embed="rId3" cstate="print">
            <a:lum bright="-20000" contrast="18000"/>
          </a:blip>
          <a:srcRect l="55396" t="48630" r="8772" b="40154"/>
          <a:stretch>
            <a:fillRect/>
          </a:stretch>
        </p:blipFill>
        <p:spPr bwMode="auto">
          <a:xfrm>
            <a:off x="3175489" y="5561014"/>
            <a:ext cx="2617177" cy="1296987"/>
          </a:xfrm>
          <a:prstGeom prst="rect">
            <a:avLst/>
          </a:prstGeom>
          <a:noFill/>
          <a:ln w="9525" algn="ctr">
            <a:solidFill>
              <a:schemeClr val="tx1"/>
            </a:solidFill>
            <a:miter lim="800000"/>
            <a:headEnd/>
            <a:tailEnd/>
          </a:ln>
        </p:spPr>
      </p:pic>
      <p:pic>
        <p:nvPicPr>
          <p:cNvPr id="37894" name="Picture 4"/>
          <p:cNvPicPr>
            <a:picLocks noChangeAspect="1" noChangeArrowheads="1"/>
          </p:cNvPicPr>
          <p:nvPr/>
        </p:nvPicPr>
        <p:blipFill>
          <a:blip r:embed="rId3" cstate="print">
            <a:lum bright="-20000" contrast="18000"/>
          </a:blip>
          <a:srcRect l="4555" t="83145" r="63969" b="5637"/>
          <a:stretch>
            <a:fillRect/>
          </a:stretch>
        </p:blipFill>
        <p:spPr bwMode="auto">
          <a:xfrm>
            <a:off x="3175489" y="4252914"/>
            <a:ext cx="2299188" cy="1296987"/>
          </a:xfrm>
          <a:prstGeom prst="rect">
            <a:avLst/>
          </a:prstGeom>
          <a:noFill/>
          <a:ln w="9525" algn="ctr">
            <a:solidFill>
              <a:schemeClr val="tx1"/>
            </a:solidFill>
            <a:miter lim="800000"/>
            <a:headEnd/>
            <a:tailEnd/>
          </a:ln>
        </p:spPr>
      </p:pic>
      <p:sp>
        <p:nvSpPr>
          <p:cNvPr id="7" name="Rectangle 6"/>
          <p:cNvSpPr/>
          <p:nvPr/>
        </p:nvSpPr>
        <p:spPr>
          <a:xfrm>
            <a:off x="0" y="3429001"/>
            <a:ext cx="1556836" cy="276999"/>
          </a:xfrm>
          <a:prstGeom prst="rect">
            <a:avLst/>
          </a:prstGeom>
        </p:spPr>
        <p:txBody>
          <a:bodyPr wrap="none">
            <a:spAutoFit/>
          </a:bodyPr>
          <a:lstStyle/>
          <a:p>
            <a:pPr>
              <a:defRPr/>
            </a:pPr>
            <a:r>
              <a:rPr lang="pt-BR" sz="1200" dirty="0">
                <a:solidFill>
                  <a:srgbClr val="FF0000"/>
                </a:solidFill>
                <a:effectLst>
                  <a:outerShdw blurRad="38100" dist="38100" dir="2700000" algn="tl">
                    <a:srgbClr val="000000">
                      <a:alpha val="43137"/>
                    </a:srgbClr>
                  </a:outerShdw>
                </a:effectLst>
                <a:latin typeface="Arial" charset="0"/>
              </a:rPr>
              <a:t>Bierlein et al. (2006)</a:t>
            </a:r>
          </a:p>
        </p:txBody>
      </p:sp>
      <p:sp>
        <p:nvSpPr>
          <p:cNvPr id="8" name="Rectangle 7"/>
          <p:cNvSpPr/>
          <p:nvPr/>
        </p:nvSpPr>
        <p:spPr>
          <a:xfrm>
            <a:off x="0" y="5229200"/>
            <a:ext cx="3175489" cy="1138773"/>
          </a:xfrm>
          <a:prstGeom prst="rect">
            <a:avLst/>
          </a:prstGeom>
        </p:spPr>
        <p:txBody>
          <a:bodyPr>
            <a:spAutoFit/>
          </a:bodyPr>
          <a:lstStyle/>
          <a:p>
            <a:pPr>
              <a:defRPr/>
            </a:pPr>
            <a:r>
              <a:rPr lang="en-US" sz="1600" dirty="0">
                <a:effectLst>
                  <a:outerShdw blurRad="38100" dist="38100" dir="2700000" algn="tl">
                    <a:srgbClr val="000000">
                      <a:alpha val="43137"/>
                    </a:srgbClr>
                  </a:outerShdw>
                </a:effectLst>
                <a:latin typeface="Arial" charset="0"/>
              </a:rPr>
              <a:t>Distribution of </a:t>
            </a:r>
            <a:r>
              <a:rPr lang="en-US" sz="1600" dirty="0" err="1">
                <a:effectLst>
                  <a:outerShdw blurRad="38100" dist="38100" dir="2700000" algn="tl">
                    <a:srgbClr val="000000">
                      <a:alpha val="43137"/>
                    </a:srgbClr>
                  </a:outerShdw>
                </a:effectLst>
                <a:latin typeface="Arial" charset="0"/>
              </a:rPr>
              <a:t>terranes</a:t>
            </a:r>
            <a:r>
              <a:rPr lang="en-US" sz="1600" dirty="0">
                <a:effectLst>
                  <a:outerShdw blurRad="38100" dist="38100" dir="2700000" algn="tl">
                    <a:srgbClr val="000000">
                      <a:alpha val="43137"/>
                    </a:srgbClr>
                  </a:outerShdw>
                </a:effectLst>
                <a:latin typeface="Arial" charset="0"/>
              </a:rPr>
              <a:t> of various ages, and location of 23 known </a:t>
            </a:r>
            <a:r>
              <a:rPr lang="en-US" sz="2000" b="1" dirty="0">
                <a:solidFill>
                  <a:srgbClr val="FF0000"/>
                </a:solidFill>
                <a:effectLst>
                  <a:outerShdw blurRad="38100" dist="38100" dir="2700000" algn="tl">
                    <a:srgbClr val="000000">
                      <a:alpha val="43137"/>
                    </a:srgbClr>
                  </a:outerShdw>
                </a:effectLst>
                <a:latin typeface="Arial" charset="0"/>
              </a:rPr>
              <a:t>giant </a:t>
            </a:r>
            <a:r>
              <a:rPr lang="en-US" sz="2000" b="1" dirty="0" err="1">
                <a:solidFill>
                  <a:srgbClr val="FF0000"/>
                </a:solidFill>
                <a:effectLst>
                  <a:outerShdw blurRad="38100" dist="38100" dir="2700000" algn="tl">
                    <a:srgbClr val="000000">
                      <a:alpha val="43137"/>
                    </a:srgbClr>
                  </a:outerShdw>
                </a:effectLst>
                <a:latin typeface="Arial" charset="0"/>
              </a:rPr>
              <a:t>orogenic</a:t>
            </a:r>
            <a:r>
              <a:rPr lang="en-US" sz="2000" b="1" dirty="0">
                <a:solidFill>
                  <a:srgbClr val="FF0000"/>
                </a:solidFill>
                <a:effectLst>
                  <a:outerShdw blurRad="38100" dist="38100" dir="2700000" algn="tl">
                    <a:srgbClr val="000000">
                      <a:alpha val="43137"/>
                    </a:srgbClr>
                  </a:outerShdw>
                </a:effectLst>
                <a:latin typeface="Arial" charset="0"/>
              </a:rPr>
              <a:t> gold </a:t>
            </a:r>
            <a:r>
              <a:rPr lang="en-US" sz="1600" dirty="0">
                <a:effectLst>
                  <a:outerShdw blurRad="38100" dist="38100" dir="2700000" algn="tl">
                    <a:srgbClr val="000000">
                      <a:alpha val="43137"/>
                    </a:srgbClr>
                  </a:outerShdw>
                </a:effectLst>
                <a:latin typeface="Arial" charset="0"/>
              </a:rPr>
              <a:t>deposits/districts.</a:t>
            </a:r>
          </a:p>
        </p:txBody>
      </p:sp>
      <p:sp>
        <p:nvSpPr>
          <p:cNvPr id="9" name="TextBox 8">
            <a:extLst>
              <a:ext uri="{FF2B5EF4-FFF2-40B4-BE49-F238E27FC236}">
                <a16:creationId xmlns:a16="http://schemas.microsoft.com/office/drawing/2014/main" id="{45786EE5-857E-4F73-BBE2-32C7EFA812DF}"/>
              </a:ext>
            </a:extLst>
          </p:cNvPr>
          <p:cNvSpPr txBox="1"/>
          <p:nvPr/>
        </p:nvSpPr>
        <p:spPr>
          <a:xfrm>
            <a:off x="4042330" y="620688"/>
            <a:ext cx="565505" cy="400110"/>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2a</a:t>
            </a:r>
            <a:endParaRPr lang="en-GB" sz="2000" b="1" dirty="0">
              <a:solidFill>
                <a:srgbClr val="FF0000"/>
              </a:solidFill>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C571DB7F-CAF4-4DCC-AD76-A685846B1FC2}"/>
              </a:ext>
            </a:extLst>
          </p:cNvPr>
          <p:cNvPicPr>
            <a:picLocks noChangeAspect="1"/>
          </p:cNvPicPr>
          <p:nvPr/>
        </p:nvPicPr>
        <p:blipFill rotWithShape="1">
          <a:blip r:embed="rId4"/>
          <a:srcRect t="69980" r="25444" b="15079"/>
          <a:stretch/>
        </p:blipFill>
        <p:spPr>
          <a:xfrm>
            <a:off x="1902064" y="15299"/>
            <a:ext cx="3890602" cy="374068"/>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C:\Users\Lobato\Documents\Pages from OGR-ReviewAu&amp;IOCGDeposits.tif"/>
          <p:cNvPicPr>
            <a:picLocks noChangeAspect="1" noChangeArrowheads="1"/>
          </p:cNvPicPr>
          <p:nvPr/>
        </p:nvPicPr>
        <p:blipFill>
          <a:blip r:embed="rId2" cstate="print">
            <a:lum bright="-5000" contrast="10000"/>
          </a:blip>
          <a:srcRect l="13330" t="62146" r="14730" b="4995"/>
          <a:stretch>
            <a:fillRect/>
          </a:stretch>
        </p:blipFill>
        <p:spPr bwMode="auto">
          <a:xfrm>
            <a:off x="28573" y="648072"/>
            <a:ext cx="9062264" cy="5517232"/>
          </a:xfrm>
          <a:prstGeom prst="rect">
            <a:avLst/>
          </a:prstGeom>
          <a:noFill/>
          <a:ln>
            <a:solidFill>
              <a:schemeClr val="tx1"/>
            </a:solidFill>
          </a:ln>
        </p:spPr>
      </p:pic>
      <p:pic>
        <p:nvPicPr>
          <p:cNvPr id="3" name="Picture 12" descr="C:\Users\Lobato\Documents\Pages from OGR-ReviewAu&amp;IOCGDeposits.tif"/>
          <p:cNvPicPr>
            <a:picLocks noChangeAspect="1" noChangeArrowheads="1"/>
          </p:cNvPicPr>
          <p:nvPr/>
        </p:nvPicPr>
        <p:blipFill>
          <a:blip r:embed="rId2" cstate="print"/>
          <a:srcRect l="38085" t="3572" r="37160" b="93571"/>
          <a:stretch>
            <a:fillRect/>
          </a:stretch>
        </p:blipFill>
        <p:spPr bwMode="auto">
          <a:xfrm>
            <a:off x="3275856" y="4725144"/>
            <a:ext cx="1872208" cy="288032"/>
          </a:xfrm>
          <a:prstGeom prst="rect">
            <a:avLst/>
          </a:prstGeom>
          <a:noFill/>
        </p:spPr>
      </p:pic>
      <p:pic>
        <p:nvPicPr>
          <p:cNvPr id="64" name="Picture 63">
            <a:extLst>
              <a:ext uri="{FF2B5EF4-FFF2-40B4-BE49-F238E27FC236}">
                <a16:creationId xmlns:a16="http://schemas.microsoft.com/office/drawing/2014/main" id="{5C3DCA05-51C3-42F6-B3C7-A79B8149D253}"/>
              </a:ext>
            </a:extLst>
          </p:cNvPr>
          <p:cNvPicPr>
            <a:picLocks noChangeAspect="1"/>
          </p:cNvPicPr>
          <p:nvPr/>
        </p:nvPicPr>
        <p:blipFill rotWithShape="1">
          <a:blip r:embed="rId3"/>
          <a:srcRect l="-13679" t="53492" r="13679" b="32539"/>
          <a:stretch/>
        </p:blipFill>
        <p:spPr>
          <a:xfrm>
            <a:off x="611560" y="0"/>
            <a:ext cx="6989117" cy="432048"/>
          </a:xfrm>
          <a:prstGeom prst="rect">
            <a:avLst/>
          </a:prstGeom>
        </p:spPr>
      </p:pic>
      <p:grpSp>
        <p:nvGrpSpPr>
          <p:cNvPr id="65" name="Group 64">
            <a:extLst>
              <a:ext uri="{FF2B5EF4-FFF2-40B4-BE49-F238E27FC236}">
                <a16:creationId xmlns:a16="http://schemas.microsoft.com/office/drawing/2014/main" id="{34F2FCA0-305E-43C5-BA96-B70AA455ED18}"/>
              </a:ext>
            </a:extLst>
          </p:cNvPr>
          <p:cNvGrpSpPr/>
          <p:nvPr/>
        </p:nvGrpSpPr>
        <p:grpSpPr>
          <a:xfrm>
            <a:off x="539552" y="-27384"/>
            <a:ext cx="7494587" cy="5986463"/>
            <a:chOff x="2771800" y="476672"/>
            <a:chExt cx="7494587" cy="5986463"/>
          </a:xfrm>
        </p:grpSpPr>
        <p:grpSp>
          <p:nvGrpSpPr>
            <p:cNvPr id="66" name="Group 68">
              <a:extLst>
                <a:ext uri="{FF2B5EF4-FFF2-40B4-BE49-F238E27FC236}">
                  <a16:creationId xmlns:a16="http://schemas.microsoft.com/office/drawing/2014/main" id="{F43FF97B-F11A-4E53-92FF-9441D51E855C}"/>
                </a:ext>
              </a:extLst>
            </p:cNvPr>
            <p:cNvGrpSpPr>
              <a:grpSpLocks/>
            </p:cNvGrpSpPr>
            <p:nvPr/>
          </p:nvGrpSpPr>
          <p:grpSpPr bwMode="auto">
            <a:xfrm>
              <a:off x="2771800" y="476672"/>
              <a:ext cx="7494587" cy="5986463"/>
              <a:chOff x="46435" y="748919"/>
              <a:chExt cx="8119136" cy="5987018"/>
            </a:xfrm>
          </p:grpSpPr>
          <p:grpSp>
            <p:nvGrpSpPr>
              <p:cNvPr id="68" name="Group 204">
                <a:extLst>
                  <a:ext uri="{FF2B5EF4-FFF2-40B4-BE49-F238E27FC236}">
                    <a16:creationId xmlns:a16="http://schemas.microsoft.com/office/drawing/2014/main" id="{DD0A54F3-60C0-49C1-A734-1C491A476F94}"/>
                  </a:ext>
                </a:extLst>
              </p:cNvPr>
              <p:cNvGrpSpPr>
                <a:grpSpLocks noChangeAspect="1"/>
              </p:cNvGrpSpPr>
              <p:nvPr/>
            </p:nvGrpSpPr>
            <p:grpSpPr bwMode="auto">
              <a:xfrm>
                <a:off x="96329" y="834414"/>
                <a:ext cx="7952318" cy="5901523"/>
                <a:chOff x="-6" y="-9"/>
                <a:chExt cx="4343" cy="3492"/>
              </a:xfrm>
            </p:grpSpPr>
            <p:pic>
              <p:nvPicPr>
                <p:cNvPr id="80" name="Picture 7">
                  <a:extLst>
                    <a:ext uri="{FF2B5EF4-FFF2-40B4-BE49-F238E27FC236}">
                      <a16:creationId xmlns:a16="http://schemas.microsoft.com/office/drawing/2014/main" id="{5575BBB7-B450-4C74-933A-A3EE7BAF25B9}"/>
                    </a:ext>
                  </a:extLst>
                </p:cNvPr>
                <p:cNvPicPr>
                  <a:picLocks noChangeAspect="1" noChangeArrowheads="1"/>
                </p:cNvPicPr>
                <p:nvPr/>
              </p:nvPicPr>
              <p:blipFill>
                <a:blip r:embed="rId4" cstate="print">
                  <a:lum bright="-12000" contrast="36000"/>
                </a:blip>
                <a:srcRect/>
                <a:stretch>
                  <a:fillRect/>
                </a:stretch>
              </p:blipFill>
              <p:spPr bwMode="auto">
                <a:xfrm>
                  <a:off x="12" y="-9"/>
                  <a:ext cx="4325" cy="3401"/>
                </a:xfrm>
                <a:prstGeom prst="rect">
                  <a:avLst/>
                </a:prstGeom>
                <a:ln w="88900" cap="sq" cmpd="thickThin">
                  <a:solidFill>
                    <a:srgbClr val="000000"/>
                  </a:solidFill>
                  <a:prstDash val="solid"/>
                  <a:miter lim="800000"/>
                </a:ln>
                <a:effectLst>
                  <a:innerShdw blurRad="76200">
                    <a:srgbClr val="000000"/>
                  </a:innerShdw>
                </a:effectLst>
              </p:spPr>
            </p:pic>
            <p:sp>
              <p:nvSpPr>
                <p:cNvPr id="81" name="Text Box 26">
                  <a:extLst>
                    <a:ext uri="{FF2B5EF4-FFF2-40B4-BE49-F238E27FC236}">
                      <a16:creationId xmlns:a16="http://schemas.microsoft.com/office/drawing/2014/main" id="{98B90226-B8FA-450D-933E-284DDFBEFE1A}"/>
                    </a:ext>
                  </a:extLst>
                </p:cNvPr>
                <p:cNvSpPr txBox="1">
                  <a:spLocks noChangeAspect="1" noChangeArrowheads="1"/>
                </p:cNvSpPr>
                <p:nvPr/>
              </p:nvSpPr>
              <p:spPr bwMode="auto">
                <a:xfrm rot="19377772">
                  <a:off x="261" y="2295"/>
                  <a:ext cx="1028"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Gurupi</a:t>
                  </a:r>
                </a:p>
              </p:txBody>
            </p:sp>
            <p:sp>
              <p:nvSpPr>
                <p:cNvPr id="82" name="Text Box 27">
                  <a:extLst>
                    <a:ext uri="{FF2B5EF4-FFF2-40B4-BE49-F238E27FC236}">
                      <a16:creationId xmlns:a16="http://schemas.microsoft.com/office/drawing/2014/main" id="{DBA97BD1-9D52-4982-A9FD-ADD6D6DABF5F}"/>
                    </a:ext>
                  </a:extLst>
                </p:cNvPr>
                <p:cNvSpPr txBox="1">
                  <a:spLocks noChangeAspect="1" noChangeArrowheads="1"/>
                </p:cNvSpPr>
                <p:nvPr/>
              </p:nvSpPr>
              <p:spPr bwMode="auto">
                <a:xfrm rot="20246845">
                  <a:off x="335" y="2011"/>
                  <a:ext cx="1029" cy="126"/>
                </a:xfrm>
                <a:prstGeom prst="rect">
                  <a:avLst/>
                </a:prstGeom>
                <a:noFill/>
                <a:ln w="9525">
                  <a:noFill/>
                  <a:miter lim="800000"/>
                  <a:headEnd/>
                  <a:tailEnd/>
                </a:ln>
                <a:effectLst/>
              </p:spPr>
              <p:txBody>
                <a:bodyPr>
                  <a:spAutoFit/>
                </a:bodyPr>
                <a:lstStyle/>
                <a:p>
                  <a:pPr algn="ctr">
                    <a:lnSpc>
                      <a:spcPct val="75000"/>
                    </a:lnSpc>
                    <a:defRPr/>
                  </a:pPr>
                  <a:r>
                    <a:rPr lang="pt-BR" sz="1000">
                      <a:solidFill>
                        <a:schemeClr val="bg1"/>
                      </a:solidFill>
                      <a:effectLst>
                        <a:outerShdw blurRad="38100" dist="38100" dir="2700000" algn="tl">
                          <a:srgbClr val="C0C0C0"/>
                        </a:outerShdw>
                      </a:effectLst>
                      <a:latin typeface="Calibri" pitchFamily="34" charset="0"/>
                    </a:rPr>
                    <a:t>São Francisco</a:t>
                  </a:r>
                  <a:r>
                    <a:rPr lang="pt-BR" sz="900">
                      <a:solidFill>
                        <a:schemeClr val="bg1"/>
                      </a:solidFill>
                      <a:effectLst>
                        <a:outerShdw blurRad="38100" dist="38100" dir="2700000" algn="tl">
                          <a:srgbClr val="C0C0C0"/>
                        </a:outerShdw>
                      </a:effectLst>
                      <a:latin typeface="Calibri" pitchFamily="34" charset="0"/>
                    </a:rPr>
                    <a:t> </a:t>
                  </a:r>
                  <a:r>
                    <a:rPr lang="pt-BR" sz="800">
                      <a:solidFill>
                        <a:schemeClr val="bg1"/>
                      </a:solidFill>
                      <a:effectLst>
                        <a:outerShdw blurRad="38100" dist="38100" dir="2700000" algn="tl">
                          <a:srgbClr val="C0C0C0"/>
                        </a:outerShdw>
                      </a:effectLst>
                      <a:latin typeface="Calibri" pitchFamily="34" charset="0"/>
                    </a:rPr>
                    <a:t>(Borbor.)</a:t>
                  </a:r>
                </a:p>
              </p:txBody>
            </p:sp>
            <p:sp>
              <p:nvSpPr>
                <p:cNvPr id="83" name="Text Box 28">
                  <a:extLst>
                    <a:ext uri="{FF2B5EF4-FFF2-40B4-BE49-F238E27FC236}">
                      <a16:creationId xmlns:a16="http://schemas.microsoft.com/office/drawing/2014/main" id="{2F451416-FE8B-48B7-B319-8AF4553E4D79}"/>
                    </a:ext>
                  </a:extLst>
                </p:cNvPr>
                <p:cNvSpPr txBox="1">
                  <a:spLocks noChangeAspect="1" noChangeArrowheads="1"/>
                </p:cNvSpPr>
                <p:nvPr/>
              </p:nvSpPr>
              <p:spPr bwMode="auto">
                <a:xfrm rot="20625918">
                  <a:off x="91" y="1972"/>
                  <a:ext cx="1029" cy="116"/>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Jacobina</a:t>
                  </a:r>
                </a:p>
              </p:txBody>
            </p:sp>
            <p:sp>
              <p:nvSpPr>
                <p:cNvPr id="84" name="Text Box 29">
                  <a:extLst>
                    <a:ext uri="{FF2B5EF4-FFF2-40B4-BE49-F238E27FC236}">
                      <a16:creationId xmlns:a16="http://schemas.microsoft.com/office/drawing/2014/main" id="{6D1CF193-9B3E-49B2-8A5B-BB66759E835A}"/>
                    </a:ext>
                  </a:extLst>
                </p:cNvPr>
                <p:cNvSpPr txBox="1">
                  <a:spLocks noChangeAspect="1" noChangeArrowheads="1"/>
                </p:cNvSpPr>
                <p:nvPr/>
              </p:nvSpPr>
              <p:spPr bwMode="auto">
                <a:xfrm rot="334332">
                  <a:off x="52" y="1519"/>
                  <a:ext cx="1026" cy="123"/>
                </a:xfrm>
                <a:prstGeom prst="rect">
                  <a:avLst/>
                </a:prstGeom>
                <a:noFill/>
                <a:ln w="9525">
                  <a:noFill/>
                  <a:miter lim="800000"/>
                  <a:headEnd/>
                  <a:tailEnd/>
                </a:ln>
                <a:effectLst/>
              </p:spPr>
              <p:txBody>
                <a:bodyPr>
                  <a:spAutoFit/>
                </a:bodyPr>
                <a:lstStyle/>
                <a:p>
                  <a:pPr algn="ctr">
                    <a:lnSpc>
                      <a:spcPct val="75000"/>
                    </a:lnSpc>
                    <a:defRPr/>
                  </a:pPr>
                  <a:r>
                    <a:rPr lang="pt-BR" sz="1000">
                      <a:solidFill>
                        <a:srgbClr val="FF0000"/>
                      </a:solidFill>
                      <a:effectLst>
                        <a:outerShdw blurRad="38100" dist="38100" dir="2700000" algn="tl">
                          <a:srgbClr val="C0C0C0"/>
                        </a:outerShdw>
                      </a:effectLst>
                      <a:latin typeface="Calibri" pitchFamily="34" charset="0"/>
                    </a:rPr>
                    <a:t>Raposos</a:t>
                  </a:r>
                </a:p>
              </p:txBody>
            </p:sp>
            <p:sp>
              <p:nvSpPr>
                <p:cNvPr id="85" name="Text Box 31">
                  <a:extLst>
                    <a:ext uri="{FF2B5EF4-FFF2-40B4-BE49-F238E27FC236}">
                      <a16:creationId xmlns:a16="http://schemas.microsoft.com/office/drawing/2014/main" id="{6927BDE2-44F7-41D2-962F-800BE18F9B9C}"/>
                    </a:ext>
                  </a:extLst>
                </p:cNvPr>
                <p:cNvSpPr txBox="1">
                  <a:spLocks noChangeAspect="1" noChangeArrowheads="1"/>
                </p:cNvSpPr>
                <p:nvPr/>
              </p:nvSpPr>
              <p:spPr bwMode="auto">
                <a:xfrm rot="649509">
                  <a:off x="79" y="1406"/>
                  <a:ext cx="1028" cy="116"/>
                </a:xfrm>
                <a:prstGeom prst="rect">
                  <a:avLst/>
                </a:prstGeom>
                <a:noFill/>
                <a:ln w="9525">
                  <a:noFill/>
                  <a:miter lim="800000"/>
                  <a:headEnd/>
                  <a:tailEnd/>
                </a:ln>
                <a:effectLst/>
              </p:spPr>
              <p:txBody>
                <a:bodyPr>
                  <a:spAutoFit/>
                </a:bodyPr>
                <a:lstStyle/>
                <a:p>
                  <a:pPr algn="ctr">
                    <a:lnSpc>
                      <a:spcPct val="75000"/>
                    </a:lnSpc>
                    <a:defRPr/>
                  </a:pPr>
                  <a:r>
                    <a:rPr lang="pt-BR" sz="900">
                      <a:solidFill>
                        <a:srgbClr val="FF0000"/>
                      </a:solidFill>
                      <a:effectLst>
                        <a:outerShdw blurRad="38100" dist="38100" dir="2700000" algn="tl">
                          <a:srgbClr val="C0C0C0"/>
                        </a:outerShdw>
                      </a:effectLst>
                      <a:latin typeface="Calibri" pitchFamily="34" charset="0"/>
                    </a:rPr>
                    <a:t>São Bento</a:t>
                  </a:r>
                </a:p>
              </p:txBody>
            </p:sp>
            <p:sp>
              <p:nvSpPr>
                <p:cNvPr id="86" name="Text Box 33">
                  <a:extLst>
                    <a:ext uri="{FF2B5EF4-FFF2-40B4-BE49-F238E27FC236}">
                      <a16:creationId xmlns:a16="http://schemas.microsoft.com/office/drawing/2014/main" id="{F5DFAE90-CA6B-406F-AF42-8159FDA3B54F}"/>
                    </a:ext>
                  </a:extLst>
                </p:cNvPr>
                <p:cNvSpPr txBox="1">
                  <a:spLocks noChangeAspect="1" noChangeArrowheads="1"/>
                </p:cNvSpPr>
                <p:nvPr/>
              </p:nvSpPr>
              <p:spPr bwMode="auto">
                <a:xfrm>
                  <a:off x="1888" y="502"/>
                  <a:ext cx="657" cy="178"/>
                </a:xfrm>
                <a:prstGeom prst="rect">
                  <a:avLst/>
                </a:prstGeom>
                <a:noFill/>
                <a:ln w="9525">
                  <a:noFill/>
                  <a:miter lim="800000"/>
                  <a:headEnd/>
                  <a:tailEnd/>
                </a:ln>
                <a:effectLst/>
              </p:spPr>
              <p:txBody>
                <a:bodyPr>
                  <a:spAutoFit/>
                </a:bodyPr>
                <a:lstStyle/>
                <a:p>
                  <a:pPr>
                    <a:lnSpc>
                      <a:spcPct val="75000"/>
                    </a:lnSpc>
                    <a:defRPr/>
                  </a:pPr>
                  <a:r>
                    <a:rPr lang="pt-BR">
                      <a:solidFill>
                        <a:schemeClr val="bg1"/>
                      </a:solidFill>
                      <a:effectLst>
                        <a:outerShdw blurRad="38100" dist="38100" dir="2700000" algn="tl">
                          <a:srgbClr val="C0C0C0"/>
                        </a:outerShdw>
                      </a:effectLst>
                      <a:latin typeface="Calibri" pitchFamily="34" charset="0"/>
                    </a:rPr>
                    <a:t>Salobo</a:t>
                  </a:r>
                </a:p>
              </p:txBody>
            </p:sp>
            <p:sp>
              <p:nvSpPr>
                <p:cNvPr id="87" name="Text Box 34">
                  <a:extLst>
                    <a:ext uri="{FF2B5EF4-FFF2-40B4-BE49-F238E27FC236}">
                      <a16:creationId xmlns:a16="http://schemas.microsoft.com/office/drawing/2014/main" id="{1B800ADB-0794-4B4C-8849-F5FA72098D22}"/>
                    </a:ext>
                  </a:extLst>
                </p:cNvPr>
                <p:cNvSpPr txBox="1">
                  <a:spLocks noChangeAspect="1" noChangeArrowheads="1"/>
                </p:cNvSpPr>
                <p:nvPr/>
              </p:nvSpPr>
              <p:spPr bwMode="auto">
                <a:xfrm rot="1675739">
                  <a:off x="143" y="1203"/>
                  <a:ext cx="1378" cy="137"/>
                </a:xfrm>
                <a:prstGeom prst="rect">
                  <a:avLst/>
                </a:prstGeom>
                <a:noFill/>
                <a:ln w="9525">
                  <a:noFill/>
                  <a:miter lim="800000"/>
                  <a:headEnd/>
                  <a:tailEnd/>
                </a:ln>
                <a:effectLst/>
              </p:spPr>
              <p:txBody>
                <a:bodyPr>
                  <a:spAutoFit/>
                </a:bodyPr>
                <a:lstStyle/>
                <a:p>
                  <a:pPr algn="ctr">
                    <a:lnSpc>
                      <a:spcPct val="75000"/>
                    </a:lnSpc>
                    <a:defRPr/>
                  </a:pPr>
                  <a:r>
                    <a:rPr lang="pt-BR" sz="1200" dirty="0">
                      <a:solidFill>
                        <a:srgbClr val="FF0000"/>
                      </a:solidFill>
                      <a:effectLst>
                        <a:outerShdw blurRad="38100" dist="38100" dir="2700000" algn="tl">
                          <a:srgbClr val="C0C0C0"/>
                        </a:outerShdw>
                      </a:effectLst>
                      <a:latin typeface="Calibri" pitchFamily="34" charset="0"/>
                    </a:rPr>
                    <a:t>Córrego do Sítio</a:t>
                  </a:r>
                </a:p>
              </p:txBody>
            </p:sp>
            <p:sp>
              <p:nvSpPr>
                <p:cNvPr id="88" name="Text Box 35">
                  <a:extLst>
                    <a:ext uri="{FF2B5EF4-FFF2-40B4-BE49-F238E27FC236}">
                      <a16:creationId xmlns:a16="http://schemas.microsoft.com/office/drawing/2014/main" id="{C6911559-DDAC-46CC-94E7-389C7DF81C2B}"/>
                    </a:ext>
                  </a:extLst>
                </p:cNvPr>
                <p:cNvSpPr txBox="1">
                  <a:spLocks noChangeAspect="1" noChangeArrowheads="1"/>
                </p:cNvSpPr>
                <p:nvPr/>
              </p:nvSpPr>
              <p:spPr bwMode="auto">
                <a:xfrm>
                  <a:off x="1528" y="2620"/>
                  <a:ext cx="1234" cy="254"/>
                </a:xfrm>
                <a:prstGeom prst="rect">
                  <a:avLst/>
                </a:prstGeom>
                <a:noFill/>
                <a:ln w="9525">
                  <a:noFill/>
                  <a:miter lim="800000"/>
                  <a:headEnd/>
                  <a:tailEnd/>
                </a:ln>
                <a:effectLst/>
              </p:spPr>
              <p:txBody>
                <a:bodyPr>
                  <a:spAutoFit/>
                </a:bodyPr>
                <a:lstStyle/>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Morro </a:t>
                  </a:r>
                </a:p>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do Ouro</a:t>
                  </a:r>
                </a:p>
              </p:txBody>
            </p:sp>
            <p:sp>
              <p:nvSpPr>
                <p:cNvPr id="89" name="Text Box 36">
                  <a:extLst>
                    <a:ext uri="{FF2B5EF4-FFF2-40B4-BE49-F238E27FC236}">
                      <a16:creationId xmlns:a16="http://schemas.microsoft.com/office/drawing/2014/main" id="{580070A9-0F07-4FF9-A37B-F6324052DFED}"/>
                    </a:ext>
                  </a:extLst>
                </p:cNvPr>
                <p:cNvSpPr txBox="1">
                  <a:spLocks noChangeAspect="1" noChangeArrowheads="1"/>
                </p:cNvSpPr>
                <p:nvPr/>
              </p:nvSpPr>
              <p:spPr bwMode="auto">
                <a:xfrm rot="906091">
                  <a:off x="2301" y="1898"/>
                  <a:ext cx="1084" cy="154"/>
                </a:xfrm>
                <a:prstGeom prst="rect">
                  <a:avLst/>
                </a:prstGeom>
                <a:noFill/>
                <a:ln w="9525">
                  <a:noFill/>
                  <a:miter lim="800000"/>
                  <a:headEnd/>
                  <a:tailEnd/>
                </a:ln>
                <a:effectLst/>
              </p:spPr>
              <p:txBody>
                <a:bodyPr>
                  <a:spAutoFit/>
                </a:bodyPr>
                <a:lstStyle/>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Volta Grande</a:t>
                  </a:r>
                </a:p>
              </p:txBody>
            </p:sp>
            <p:sp>
              <p:nvSpPr>
                <p:cNvPr id="90" name="Text Box 37">
                  <a:extLst>
                    <a:ext uri="{FF2B5EF4-FFF2-40B4-BE49-F238E27FC236}">
                      <a16:creationId xmlns:a16="http://schemas.microsoft.com/office/drawing/2014/main" id="{925E2AA5-E126-4D3B-BF7F-2F1719380D48}"/>
                    </a:ext>
                  </a:extLst>
                </p:cNvPr>
                <p:cNvSpPr txBox="1">
                  <a:spLocks noChangeAspect="1" noChangeArrowheads="1"/>
                </p:cNvSpPr>
                <p:nvPr/>
              </p:nvSpPr>
              <p:spPr bwMode="auto">
                <a:xfrm rot="4725766">
                  <a:off x="1168" y="591"/>
                  <a:ext cx="745" cy="162"/>
                </a:xfrm>
                <a:prstGeom prst="rect">
                  <a:avLst/>
                </a:prstGeom>
                <a:noFill/>
                <a:ln w="9525">
                  <a:noFill/>
                  <a:miter lim="800000"/>
                  <a:headEnd/>
                  <a:tailEnd/>
                </a:ln>
                <a:effectLst/>
              </p:spPr>
              <p:txBody>
                <a:bodyPr>
                  <a:spAutoFit/>
                </a:bodyPr>
                <a:lstStyle/>
                <a:p>
                  <a:pPr>
                    <a:lnSpc>
                      <a:spcPct val="75000"/>
                    </a:lnSpc>
                    <a:defRPr/>
                  </a:pPr>
                  <a:r>
                    <a:rPr lang="pt-BR" sz="1600">
                      <a:solidFill>
                        <a:srgbClr val="FF0000"/>
                      </a:solidFill>
                      <a:effectLst>
                        <a:outerShdw blurRad="38100" dist="38100" dir="2700000" algn="tl">
                          <a:srgbClr val="C0C0C0"/>
                        </a:outerShdw>
                      </a:effectLst>
                      <a:latin typeface="Calibri" pitchFamily="34" charset="0"/>
                    </a:rPr>
                    <a:t>Cuiabá</a:t>
                  </a:r>
                </a:p>
              </p:txBody>
            </p:sp>
            <p:sp>
              <p:nvSpPr>
                <p:cNvPr id="91" name="Text Box 38">
                  <a:extLst>
                    <a:ext uri="{FF2B5EF4-FFF2-40B4-BE49-F238E27FC236}">
                      <a16:creationId xmlns:a16="http://schemas.microsoft.com/office/drawing/2014/main" id="{894B75CD-9279-4556-9331-DE70A0DE3A93}"/>
                    </a:ext>
                  </a:extLst>
                </p:cNvPr>
                <p:cNvSpPr txBox="1">
                  <a:spLocks noChangeAspect="1" noChangeArrowheads="1"/>
                </p:cNvSpPr>
                <p:nvPr/>
              </p:nvSpPr>
              <p:spPr bwMode="auto">
                <a:xfrm rot="3378596">
                  <a:off x="668" y="785"/>
                  <a:ext cx="1078" cy="164"/>
                </a:xfrm>
                <a:prstGeom prst="rect">
                  <a:avLst/>
                </a:prstGeom>
                <a:noFill/>
                <a:ln w="9525">
                  <a:noFill/>
                  <a:miter lim="800000"/>
                  <a:headEnd/>
                  <a:tailEnd/>
                </a:ln>
                <a:effectLst/>
              </p:spPr>
              <p:txBody>
                <a:bodyPr>
                  <a:spAutoFit/>
                </a:bodyPr>
                <a:lstStyle/>
                <a:p>
                  <a:pPr algn="ctr">
                    <a:lnSpc>
                      <a:spcPct val="75000"/>
                    </a:lnSpc>
                    <a:defRPr/>
                  </a:pPr>
                  <a:r>
                    <a:rPr lang="pt-BR" sz="1600">
                      <a:solidFill>
                        <a:srgbClr val="FF0000"/>
                      </a:solidFill>
                      <a:effectLst>
                        <a:outerShdw blurRad="38100" dist="38100" dir="2700000" algn="tl">
                          <a:srgbClr val="C0C0C0"/>
                        </a:outerShdw>
                      </a:effectLst>
                      <a:latin typeface="Calibri" pitchFamily="34" charset="0"/>
                    </a:rPr>
                    <a:t>Morro Velho</a:t>
                  </a:r>
                </a:p>
              </p:txBody>
            </p:sp>
            <p:sp>
              <p:nvSpPr>
                <p:cNvPr id="92" name="Text Box 39">
                  <a:extLst>
                    <a:ext uri="{FF2B5EF4-FFF2-40B4-BE49-F238E27FC236}">
                      <a16:creationId xmlns:a16="http://schemas.microsoft.com/office/drawing/2014/main" id="{54B79EF3-61EC-4B49-B0A2-24038FF7447E}"/>
                    </a:ext>
                  </a:extLst>
                </p:cNvPr>
                <p:cNvSpPr txBox="1">
                  <a:spLocks noChangeAspect="1" noChangeArrowheads="1"/>
                </p:cNvSpPr>
                <p:nvPr/>
              </p:nvSpPr>
              <p:spPr bwMode="auto">
                <a:xfrm rot="17922026">
                  <a:off x="820" y="2643"/>
                  <a:ext cx="741" cy="154"/>
                </a:xfrm>
                <a:prstGeom prst="rect">
                  <a:avLst/>
                </a:prstGeom>
                <a:noFill/>
                <a:ln w="9525">
                  <a:noFill/>
                  <a:miter lim="800000"/>
                  <a:headEnd/>
                  <a:tailEnd/>
                </a:ln>
                <a:effectLst/>
              </p:spPr>
              <p:txBody>
                <a:bodyPr>
                  <a:spAutoFit/>
                </a:bodyPr>
                <a:lstStyle/>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Tucano</a:t>
                  </a:r>
                </a:p>
              </p:txBody>
            </p:sp>
            <p:sp>
              <p:nvSpPr>
                <p:cNvPr id="93" name="Text Box 40">
                  <a:extLst>
                    <a:ext uri="{FF2B5EF4-FFF2-40B4-BE49-F238E27FC236}">
                      <a16:creationId xmlns:a16="http://schemas.microsoft.com/office/drawing/2014/main" id="{186CBD70-C429-468D-B866-F5AAD73C9CD5}"/>
                    </a:ext>
                  </a:extLst>
                </p:cNvPr>
                <p:cNvSpPr txBox="1">
                  <a:spLocks noChangeAspect="1" noChangeArrowheads="1"/>
                </p:cNvSpPr>
                <p:nvPr/>
              </p:nvSpPr>
              <p:spPr bwMode="auto">
                <a:xfrm rot="19179355">
                  <a:off x="2314" y="909"/>
                  <a:ext cx="804" cy="150"/>
                </a:xfrm>
                <a:prstGeom prst="rect">
                  <a:avLst/>
                </a:prstGeom>
                <a:noFill/>
                <a:ln w="9525">
                  <a:noFill/>
                  <a:miter lim="800000"/>
                  <a:headEnd/>
                  <a:tailEnd/>
                </a:ln>
                <a:effectLst/>
              </p:spPr>
              <p:txBody>
                <a:bodyPr>
                  <a:spAutoFit/>
                </a:bodyPr>
                <a:lstStyle/>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Cristalino</a:t>
                  </a:r>
                </a:p>
              </p:txBody>
            </p:sp>
            <p:sp>
              <p:nvSpPr>
                <p:cNvPr id="94" name="Text Box 41">
                  <a:extLst>
                    <a:ext uri="{FF2B5EF4-FFF2-40B4-BE49-F238E27FC236}">
                      <a16:creationId xmlns:a16="http://schemas.microsoft.com/office/drawing/2014/main" id="{36A4569D-6201-4722-A4C8-92CA2CDB423B}"/>
                    </a:ext>
                  </a:extLst>
                </p:cNvPr>
                <p:cNvSpPr txBox="1">
                  <a:spLocks noChangeAspect="1" noChangeArrowheads="1"/>
                </p:cNvSpPr>
                <p:nvPr/>
              </p:nvSpPr>
              <p:spPr bwMode="auto">
                <a:xfrm rot="20861448">
                  <a:off x="2620" y="1342"/>
                  <a:ext cx="737"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Alemão</a:t>
                  </a:r>
                </a:p>
              </p:txBody>
            </p:sp>
            <p:sp>
              <p:nvSpPr>
                <p:cNvPr id="95" name="Text Box 42">
                  <a:extLst>
                    <a:ext uri="{FF2B5EF4-FFF2-40B4-BE49-F238E27FC236}">
                      <a16:creationId xmlns:a16="http://schemas.microsoft.com/office/drawing/2014/main" id="{574E230B-A0B9-4CF3-93EB-73EAAD4B92B7}"/>
                    </a:ext>
                  </a:extLst>
                </p:cNvPr>
                <p:cNvSpPr txBox="1">
                  <a:spLocks noChangeAspect="1" noChangeArrowheads="1"/>
                </p:cNvSpPr>
                <p:nvPr/>
              </p:nvSpPr>
              <p:spPr bwMode="auto">
                <a:xfrm rot="19139238">
                  <a:off x="553" y="2433"/>
                  <a:ext cx="818"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Aurizona</a:t>
                  </a:r>
                </a:p>
              </p:txBody>
            </p:sp>
            <p:sp>
              <p:nvSpPr>
                <p:cNvPr id="96" name="Text Box 43">
                  <a:extLst>
                    <a:ext uri="{FF2B5EF4-FFF2-40B4-BE49-F238E27FC236}">
                      <a16:creationId xmlns:a16="http://schemas.microsoft.com/office/drawing/2014/main" id="{5918D9FE-6605-4E8F-9C90-DF2A8CABE7A8}"/>
                    </a:ext>
                  </a:extLst>
                </p:cNvPr>
                <p:cNvSpPr txBox="1">
                  <a:spLocks noChangeAspect="1" noChangeArrowheads="1"/>
                </p:cNvSpPr>
                <p:nvPr/>
              </p:nvSpPr>
              <p:spPr bwMode="auto">
                <a:xfrm rot="18634644">
                  <a:off x="2228" y="720"/>
                  <a:ext cx="736" cy="143"/>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Sossego</a:t>
                  </a:r>
                </a:p>
              </p:txBody>
            </p:sp>
            <p:sp>
              <p:nvSpPr>
                <p:cNvPr id="97" name="Text Box 44">
                  <a:extLst>
                    <a:ext uri="{FF2B5EF4-FFF2-40B4-BE49-F238E27FC236}">
                      <a16:creationId xmlns:a16="http://schemas.microsoft.com/office/drawing/2014/main" id="{52B7D80D-FF02-4454-B0AB-24B8F8066E42}"/>
                    </a:ext>
                  </a:extLst>
                </p:cNvPr>
                <p:cNvSpPr txBox="1">
                  <a:spLocks noChangeAspect="1" noChangeArrowheads="1"/>
                </p:cNvSpPr>
                <p:nvPr/>
              </p:nvSpPr>
              <p:spPr bwMode="auto">
                <a:xfrm rot="20145244">
                  <a:off x="2192" y="1114"/>
                  <a:ext cx="1294" cy="126"/>
                </a:xfrm>
                <a:prstGeom prst="rect">
                  <a:avLst/>
                </a:prstGeom>
                <a:noFill/>
                <a:ln w="9525">
                  <a:noFill/>
                  <a:miter lim="800000"/>
                  <a:headEnd/>
                  <a:tailEnd/>
                </a:ln>
                <a:effectLst/>
              </p:spPr>
              <p:txBody>
                <a:bodyPr>
                  <a:spAutoFit/>
                </a:bodyPr>
                <a:lstStyle/>
                <a:p>
                  <a:pPr algn="ctr">
                    <a:lnSpc>
                      <a:spcPct val="75000"/>
                    </a:lnSpc>
                    <a:defRPr/>
                  </a:pPr>
                  <a:r>
                    <a:rPr lang="pt-BR" sz="1000">
                      <a:solidFill>
                        <a:schemeClr val="bg1"/>
                      </a:solidFill>
                      <a:effectLst>
                        <a:outerShdw blurRad="38100" dist="38100" dir="2700000" algn="tl">
                          <a:srgbClr val="C0C0C0"/>
                        </a:outerShdw>
                      </a:effectLst>
                      <a:latin typeface="Calibri" pitchFamily="34" charset="0"/>
                    </a:rPr>
                    <a:t>Igarapé-Bahia</a:t>
                  </a:r>
                </a:p>
              </p:txBody>
            </p:sp>
            <p:sp>
              <p:nvSpPr>
                <p:cNvPr id="98" name="Text Box 45">
                  <a:extLst>
                    <a:ext uri="{FF2B5EF4-FFF2-40B4-BE49-F238E27FC236}">
                      <a16:creationId xmlns:a16="http://schemas.microsoft.com/office/drawing/2014/main" id="{741BEDB1-C62D-4363-B72D-BE98CF6BDD88}"/>
                    </a:ext>
                  </a:extLst>
                </p:cNvPr>
                <p:cNvSpPr txBox="1">
                  <a:spLocks noChangeAspect="1" noChangeArrowheads="1"/>
                </p:cNvSpPr>
                <p:nvPr/>
              </p:nvSpPr>
              <p:spPr bwMode="auto">
                <a:xfrm rot="16200000">
                  <a:off x="1436" y="2867"/>
                  <a:ext cx="743"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Crixás</a:t>
                  </a:r>
                </a:p>
              </p:txBody>
            </p:sp>
            <p:sp>
              <p:nvSpPr>
                <p:cNvPr id="99" name="Text Box 46">
                  <a:extLst>
                    <a:ext uri="{FF2B5EF4-FFF2-40B4-BE49-F238E27FC236}">
                      <a16:creationId xmlns:a16="http://schemas.microsoft.com/office/drawing/2014/main" id="{3E3589C0-6D50-41D2-BB13-6EE966F1C77E}"/>
                    </a:ext>
                  </a:extLst>
                </p:cNvPr>
                <p:cNvSpPr txBox="1">
                  <a:spLocks noChangeAspect="1" noChangeArrowheads="1"/>
                </p:cNvSpPr>
                <p:nvPr/>
              </p:nvSpPr>
              <p:spPr bwMode="auto">
                <a:xfrm rot="16888363">
                  <a:off x="1106" y="2765"/>
                  <a:ext cx="849"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Chapada</a:t>
                  </a:r>
                </a:p>
              </p:txBody>
            </p:sp>
            <p:sp>
              <p:nvSpPr>
                <p:cNvPr id="100" name="Text Box 49">
                  <a:extLst>
                    <a:ext uri="{FF2B5EF4-FFF2-40B4-BE49-F238E27FC236}">
                      <a16:creationId xmlns:a16="http://schemas.microsoft.com/office/drawing/2014/main" id="{71BDADC1-99DC-4B1E-B905-CE5FB2C2F998}"/>
                    </a:ext>
                  </a:extLst>
                </p:cNvPr>
                <p:cNvSpPr txBox="1">
                  <a:spLocks noChangeAspect="1" noChangeArrowheads="1"/>
                </p:cNvSpPr>
                <p:nvPr/>
              </p:nvSpPr>
              <p:spPr bwMode="auto">
                <a:xfrm rot="21392801">
                  <a:off x="2634" y="1533"/>
                  <a:ext cx="740" cy="119"/>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Serra Pelada</a:t>
                  </a:r>
                </a:p>
              </p:txBody>
            </p:sp>
            <p:sp>
              <p:nvSpPr>
                <p:cNvPr id="101" name="Text Box 50">
                  <a:extLst>
                    <a:ext uri="{FF2B5EF4-FFF2-40B4-BE49-F238E27FC236}">
                      <a16:creationId xmlns:a16="http://schemas.microsoft.com/office/drawing/2014/main" id="{3DB9AFCB-AEA2-4B4C-A3E5-E087F40D98B4}"/>
                    </a:ext>
                  </a:extLst>
                </p:cNvPr>
                <p:cNvSpPr txBox="1">
                  <a:spLocks noChangeAspect="1" noChangeArrowheads="1"/>
                </p:cNvSpPr>
                <p:nvPr/>
              </p:nvSpPr>
              <p:spPr bwMode="auto">
                <a:xfrm>
                  <a:off x="2760" y="1636"/>
                  <a:ext cx="741" cy="119"/>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118</a:t>
                  </a:r>
                </a:p>
              </p:txBody>
            </p:sp>
            <p:sp>
              <p:nvSpPr>
                <p:cNvPr id="102" name="Text Box 51">
                  <a:extLst>
                    <a:ext uri="{FF2B5EF4-FFF2-40B4-BE49-F238E27FC236}">
                      <a16:creationId xmlns:a16="http://schemas.microsoft.com/office/drawing/2014/main" id="{9E1F44FC-B49E-4466-8140-2138E747162B}"/>
                    </a:ext>
                  </a:extLst>
                </p:cNvPr>
                <p:cNvSpPr txBox="1">
                  <a:spLocks noChangeAspect="1" noChangeArrowheads="1"/>
                </p:cNvSpPr>
                <p:nvPr/>
              </p:nvSpPr>
              <p:spPr bwMode="auto">
                <a:xfrm rot="1834080">
                  <a:off x="2286" y="2203"/>
                  <a:ext cx="1085" cy="116"/>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Tocantinzinho</a:t>
                  </a:r>
                </a:p>
              </p:txBody>
            </p:sp>
            <p:sp>
              <p:nvSpPr>
                <p:cNvPr id="103" name="Text Box 52">
                  <a:extLst>
                    <a:ext uri="{FF2B5EF4-FFF2-40B4-BE49-F238E27FC236}">
                      <a16:creationId xmlns:a16="http://schemas.microsoft.com/office/drawing/2014/main" id="{B4515D55-DC41-4963-BA43-09A14DD722B3}"/>
                    </a:ext>
                  </a:extLst>
                </p:cNvPr>
                <p:cNvSpPr txBox="1">
                  <a:spLocks noChangeAspect="1" noChangeArrowheads="1"/>
                </p:cNvSpPr>
                <p:nvPr/>
              </p:nvSpPr>
              <p:spPr bwMode="auto">
                <a:xfrm rot="2362425">
                  <a:off x="2312" y="2359"/>
                  <a:ext cx="816" cy="116"/>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Cuiú-Cuiú</a:t>
                  </a:r>
                </a:p>
              </p:txBody>
            </p:sp>
            <p:sp>
              <p:nvSpPr>
                <p:cNvPr id="104" name="Text Box 53">
                  <a:extLst>
                    <a:ext uri="{FF2B5EF4-FFF2-40B4-BE49-F238E27FC236}">
                      <a16:creationId xmlns:a16="http://schemas.microsoft.com/office/drawing/2014/main" id="{31B2558E-4CD2-446D-803D-900E45058CF0}"/>
                    </a:ext>
                  </a:extLst>
                </p:cNvPr>
                <p:cNvSpPr txBox="1">
                  <a:spLocks noChangeAspect="1" noChangeArrowheads="1"/>
                </p:cNvSpPr>
                <p:nvPr/>
              </p:nvSpPr>
              <p:spPr bwMode="auto">
                <a:xfrm rot="2775148">
                  <a:off x="2109" y="2528"/>
                  <a:ext cx="1082" cy="119"/>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São Jorge</a:t>
                  </a:r>
                </a:p>
              </p:txBody>
            </p:sp>
            <p:sp>
              <p:nvSpPr>
                <p:cNvPr id="105" name="Text Box 56">
                  <a:extLst>
                    <a:ext uri="{FF2B5EF4-FFF2-40B4-BE49-F238E27FC236}">
                      <a16:creationId xmlns:a16="http://schemas.microsoft.com/office/drawing/2014/main" id="{C0ECEF58-38A7-4D6C-8982-5C4C571FDC82}"/>
                    </a:ext>
                  </a:extLst>
                </p:cNvPr>
                <p:cNvSpPr txBox="1">
                  <a:spLocks noChangeAspect="1" noChangeArrowheads="1"/>
                </p:cNvSpPr>
                <p:nvPr/>
              </p:nvSpPr>
              <p:spPr bwMode="auto">
                <a:xfrm rot="17438104">
                  <a:off x="923" y="2848"/>
                  <a:ext cx="842" cy="126"/>
                </a:xfrm>
                <a:prstGeom prst="rect">
                  <a:avLst/>
                </a:prstGeom>
                <a:noFill/>
                <a:ln w="9525">
                  <a:noFill/>
                  <a:miter lim="800000"/>
                  <a:headEnd/>
                  <a:tailEnd/>
                </a:ln>
                <a:effectLst/>
              </p:spPr>
              <p:txBody>
                <a:bodyPr>
                  <a:spAutoFit/>
                </a:bodyPr>
                <a:lstStyle/>
                <a:p>
                  <a:pPr algn="ctr">
                    <a:lnSpc>
                      <a:spcPct val="75000"/>
                    </a:lnSpc>
                    <a:defRPr/>
                  </a:pPr>
                  <a:r>
                    <a:rPr lang="pt-BR" sz="1000">
                      <a:solidFill>
                        <a:schemeClr val="bg1"/>
                      </a:solidFill>
                      <a:effectLst>
                        <a:outerShdw blurRad="38100" dist="38100" dir="2700000" algn="tl">
                          <a:srgbClr val="C0C0C0"/>
                        </a:outerShdw>
                      </a:effectLst>
                      <a:latin typeface="Calibri" pitchFamily="34" charset="0"/>
                    </a:rPr>
                    <a:t>Pilar</a:t>
                  </a:r>
                </a:p>
              </p:txBody>
            </p:sp>
            <p:sp>
              <p:nvSpPr>
                <p:cNvPr id="106" name="Text Box 57">
                  <a:extLst>
                    <a:ext uri="{FF2B5EF4-FFF2-40B4-BE49-F238E27FC236}">
                      <a16:creationId xmlns:a16="http://schemas.microsoft.com/office/drawing/2014/main" id="{67E4573E-590A-4E0E-84A2-2F853C5234FC}"/>
                    </a:ext>
                  </a:extLst>
                </p:cNvPr>
                <p:cNvSpPr txBox="1">
                  <a:spLocks noChangeAspect="1" noChangeArrowheads="1"/>
                </p:cNvSpPr>
                <p:nvPr/>
              </p:nvSpPr>
              <p:spPr bwMode="auto">
                <a:xfrm rot="16391776">
                  <a:off x="1252" y="2889"/>
                  <a:ext cx="844" cy="133"/>
                </a:xfrm>
                <a:prstGeom prst="rect">
                  <a:avLst/>
                </a:prstGeom>
                <a:noFill/>
                <a:ln w="9525">
                  <a:noFill/>
                  <a:miter lim="800000"/>
                  <a:headEnd/>
                  <a:tailEnd/>
                </a:ln>
                <a:effectLst/>
              </p:spPr>
              <p:txBody>
                <a:bodyPr>
                  <a:spAutoFit/>
                </a:bodyPr>
                <a:lstStyle/>
                <a:p>
                  <a:pPr algn="ctr">
                    <a:lnSpc>
                      <a:spcPct val="75000"/>
                    </a:lnSpc>
                    <a:defRPr/>
                  </a:pPr>
                  <a:r>
                    <a:rPr lang="pt-BR" sz="1100" b="1">
                      <a:solidFill>
                        <a:schemeClr val="bg1"/>
                      </a:solidFill>
                      <a:effectLst>
                        <a:outerShdw blurRad="38100" dist="38100" dir="2700000" algn="tl">
                          <a:srgbClr val="C0C0C0"/>
                        </a:outerShdw>
                      </a:effectLst>
                      <a:latin typeface="Calibri" pitchFamily="34" charset="0"/>
                    </a:rPr>
                    <a:t>Posse</a:t>
                  </a:r>
                </a:p>
              </p:txBody>
            </p:sp>
            <p:sp>
              <p:nvSpPr>
                <p:cNvPr id="107" name="Text Box 58">
                  <a:extLst>
                    <a:ext uri="{FF2B5EF4-FFF2-40B4-BE49-F238E27FC236}">
                      <a16:creationId xmlns:a16="http://schemas.microsoft.com/office/drawing/2014/main" id="{65B84A8B-C064-4B2B-A2D1-317296F4D550}"/>
                    </a:ext>
                  </a:extLst>
                </p:cNvPr>
                <p:cNvSpPr txBox="1">
                  <a:spLocks noChangeAspect="1" noChangeArrowheads="1"/>
                </p:cNvSpPr>
                <p:nvPr/>
              </p:nvSpPr>
              <p:spPr bwMode="auto">
                <a:xfrm rot="21339038">
                  <a:off x="162" y="1734"/>
                  <a:ext cx="1026" cy="102"/>
                </a:xfrm>
                <a:prstGeom prst="rect">
                  <a:avLst/>
                </a:prstGeom>
                <a:noFill/>
                <a:ln w="9525">
                  <a:noFill/>
                  <a:miter lim="800000"/>
                  <a:headEnd/>
                  <a:tailEnd/>
                </a:ln>
                <a:effectLst/>
              </p:spPr>
              <p:txBody>
                <a:bodyPr>
                  <a:spAutoFit/>
                </a:bodyPr>
                <a:lstStyle/>
                <a:p>
                  <a:pPr algn="ctr">
                    <a:lnSpc>
                      <a:spcPct val="75000"/>
                    </a:lnSpc>
                    <a:defRPr/>
                  </a:pPr>
                  <a:r>
                    <a:rPr lang="pt-BR" sz="700">
                      <a:effectLst>
                        <a:outerShdw blurRad="38100" dist="38100" dir="2700000" algn="tl">
                          <a:srgbClr val="C0C0C0"/>
                        </a:outerShdw>
                      </a:effectLst>
                      <a:latin typeface="Calibri" pitchFamily="34" charset="0"/>
                    </a:rPr>
                    <a:t>Riacho dos Machados</a:t>
                  </a:r>
                </a:p>
              </p:txBody>
            </p:sp>
            <p:sp>
              <p:nvSpPr>
                <p:cNvPr id="108" name="Text Box 59">
                  <a:extLst>
                    <a:ext uri="{FF2B5EF4-FFF2-40B4-BE49-F238E27FC236}">
                      <a16:creationId xmlns:a16="http://schemas.microsoft.com/office/drawing/2014/main" id="{501B8687-E703-48B2-8A44-5FAC032C1CF4}"/>
                    </a:ext>
                  </a:extLst>
                </p:cNvPr>
                <p:cNvSpPr txBox="1">
                  <a:spLocks noChangeAspect="1" noChangeArrowheads="1"/>
                </p:cNvSpPr>
                <p:nvPr/>
              </p:nvSpPr>
              <p:spPr bwMode="auto">
                <a:xfrm rot="20845406">
                  <a:off x="86" y="1881"/>
                  <a:ext cx="1026" cy="105"/>
                </a:xfrm>
                <a:prstGeom prst="rect">
                  <a:avLst/>
                </a:prstGeom>
                <a:noFill/>
                <a:ln w="9525">
                  <a:noFill/>
                  <a:miter lim="800000"/>
                  <a:headEnd/>
                  <a:tailEnd/>
                </a:ln>
                <a:effectLst/>
              </p:spPr>
              <p:txBody>
                <a:bodyPr>
                  <a:spAutoFit/>
                </a:bodyPr>
                <a:lstStyle/>
                <a:p>
                  <a:pPr algn="ctr">
                    <a:lnSpc>
                      <a:spcPct val="75000"/>
                    </a:lnSpc>
                    <a:defRPr/>
                  </a:pPr>
                  <a:r>
                    <a:rPr lang="pt-BR" sz="700">
                      <a:solidFill>
                        <a:schemeClr val="bg1"/>
                      </a:solidFill>
                      <a:effectLst>
                        <a:outerShdw blurRad="38100" dist="38100" dir="2700000" algn="tl">
                          <a:srgbClr val="C0C0C0"/>
                        </a:outerShdw>
                      </a:effectLst>
                      <a:latin typeface="Calibri" pitchFamily="34" charset="0"/>
                    </a:rPr>
                    <a:t>C1 Santa Luz</a:t>
                  </a:r>
                </a:p>
              </p:txBody>
            </p:sp>
            <p:sp>
              <p:nvSpPr>
                <p:cNvPr id="109" name="Text Box 60">
                  <a:extLst>
                    <a:ext uri="{FF2B5EF4-FFF2-40B4-BE49-F238E27FC236}">
                      <a16:creationId xmlns:a16="http://schemas.microsoft.com/office/drawing/2014/main" id="{CC8E50EE-8B2C-4AC8-AA0F-9A10EDB69B49}"/>
                    </a:ext>
                  </a:extLst>
                </p:cNvPr>
                <p:cNvSpPr txBox="1">
                  <a:spLocks noChangeAspect="1" noChangeArrowheads="1"/>
                </p:cNvSpPr>
                <p:nvPr/>
              </p:nvSpPr>
              <p:spPr bwMode="auto">
                <a:xfrm rot="20973033">
                  <a:off x="-6" y="1829"/>
                  <a:ext cx="1028" cy="102"/>
                </a:xfrm>
                <a:prstGeom prst="rect">
                  <a:avLst/>
                </a:prstGeom>
                <a:noFill/>
                <a:ln w="9525">
                  <a:noFill/>
                  <a:miter lim="800000"/>
                  <a:headEnd/>
                  <a:tailEnd/>
                </a:ln>
                <a:effectLst/>
              </p:spPr>
              <p:txBody>
                <a:bodyPr>
                  <a:spAutoFit/>
                </a:bodyPr>
                <a:lstStyle/>
                <a:p>
                  <a:pPr algn="ctr">
                    <a:lnSpc>
                      <a:spcPct val="75000"/>
                    </a:lnSpc>
                    <a:defRPr/>
                  </a:pPr>
                  <a:r>
                    <a:rPr lang="pt-BR" sz="700">
                      <a:effectLst>
                        <a:outerShdw blurRad="38100" dist="38100" dir="2700000" algn="tl">
                          <a:srgbClr val="C0C0C0"/>
                        </a:outerShdw>
                      </a:effectLst>
                      <a:latin typeface="Calibri" pitchFamily="34" charset="0"/>
                    </a:rPr>
                    <a:t>Almas</a:t>
                  </a:r>
                </a:p>
              </p:txBody>
            </p:sp>
            <p:sp>
              <p:nvSpPr>
                <p:cNvPr id="110" name="Text Box 61">
                  <a:extLst>
                    <a:ext uri="{FF2B5EF4-FFF2-40B4-BE49-F238E27FC236}">
                      <a16:creationId xmlns:a16="http://schemas.microsoft.com/office/drawing/2014/main" id="{60A3DBA1-AA07-473A-B2D7-33B5F4C38583}"/>
                    </a:ext>
                  </a:extLst>
                </p:cNvPr>
                <p:cNvSpPr txBox="1">
                  <a:spLocks noChangeAspect="1" noChangeArrowheads="1"/>
                </p:cNvSpPr>
                <p:nvPr/>
              </p:nvSpPr>
              <p:spPr bwMode="auto">
                <a:xfrm rot="21472865">
                  <a:off x="156" y="1642"/>
                  <a:ext cx="1028" cy="105"/>
                </a:xfrm>
                <a:prstGeom prst="rect">
                  <a:avLst/>
                </a:prstGeom>
                <a:noFill/>
                <a:ln w="9525">
                  <a:noFill/>
                  <a:miter lim="800000"/>
                  <a:headEnd/>
                  <a:tailEnd/>
                </a:ln>
                <a:effectLst/>
              </p:spPr>
              <p:txBody>
                <a:bodyPr>
                  <a:spAutoFit/>
                </a:bodyPr>
                <a:lstStyle/>
                <a:p>
                  <a:pPr algn="ctr">
                    <a:lnSpc>
                      <a:spcPct val="75000"/>
                    </a:lnSpc>
                    <a:defRPr/>
                  </a:pPr>
                  <a:r>
                    <a:rPr lang="pt-BR" sz="700">
                      <a:effectLst>
                        <a:outerShdw blurRad="38100" dist="38100" dir="2700000" algn="tl">
                          <a:srgbClr val="C0C0C0"/>
                        </a:outerShdw>
                      </a:effectLst>
                      <a:latin typeface="Calibri" pitchFamily="34" charset="0"/>
                    </a:rPr>
                    <a:t>Passagem de Mariana</a:t>
                  </a:r>
                </a:p>
              </p:txBody>
            </p:sp>
            <p:sp>
              <p:nvSpPr>
                <p:cNvPr id="111" name="Text Box 62">
                  <a:extLst>
                    <a:ext uri="{FF2B5EF4-FFF2-40B4-BE49-F238E27FC236}">
                      <a16:creationId xmlns:a16="http://schemas.microsoft.com/office/drawing/2014/main" id="{EBE93D74-3FEB-4798-9239-B3381A6F5A1C}"/>
                    </a:ext>
                  </a:extLst>
                </p:cNvPr>
                <p:cNvSpPr txBox="1">
                  <a:spLocks noChangeAspect="1" noChangeArrowheads="1"/>
                </p:cNvSpPr>
                <p:nvPr/>
              </p:nvSpPr>
              <p:spPr bwMode="auto">
                <a:xfrm rot="878049">
                  <a:off x="52" y="1313"/>
                  <a:ext cx="1028" cy="109"/>
                </a:xfrm>
                <a:prstGeom prst="rect">
                  <a:avLst/>
                </a:prstGeom>
                <a:noFill/>
                <a:ln w="9525">
                  <a:noFill/>
                  <a:miter lim="800000"/>
                  <a:headEnd/>
                  <a:tailEnd/>
                </a:ln>
                <a:effectLst/>
              </p:spPr>
              <p:txBody>
                <a:bodyPr>
                  <a:spAutoFit/>
                </a:bodyPr>
                <a:lstStyle/>
                <a:p>
                  <a:pPr algn="ctr">
                    <a:lnSpc>
                      <a:spcPct val="75000"/>
                    </a:lnSpc>
                    <a:defRPr/>
                  </a:pPr>
                  <a:r>
                    <a:rPr lang="pt-BR" sz="800">
                      <a:solidFill>
                        <a:srgbClr val="FF0000"/>
                      </a:solidFill>
                      <a:effectLst>
                        <a:outerShdw blurRad="38100" dist="38100" dir="2700000" algn="tl">
                          <a:srgbClr val="C0C0C0"/>
                        </a:outerShdw>
                      </a:effectLst>
                      <a:latin typeface="Calibri" pitchFamily="34" charset="0"/>
                    </a:rPr>
                    <a:t>   Lamego</a:t>
                  </a:r>
                </a:p>
              </p:txBody>
            </p:sp>
            <p:sp>
              <p:nvSpPr>
                <p:cNvPr id="112" name="Text Box 63">
                  <a:extLst>
                    <a:ext uri="{FF2B5EF4-FFF2-40B4-BE49-F238E27FC236}">
                      <a16:creationId xmlns:a16="http://schemas.microsoft.com/office/drawing/2014/main" id="{15185239-35EE-4906-AC98-192A6D2978B1}"/>
                    </a:ext>
                  </a:extLst>
                </p:cNvPr>
                <p:cNvSpPr txBox="1">
                  <a:spLocks noChangeAspect="1" noChangeArrowheads="1"/>
                </p:cNvSpPr>
                <p:nvPr/>
              </p:nvSpPr>
              <p:spPr bwMode="auto">
                <a:xfrm rot="2127040">
                  <a:off x="91" y="920"/>
                  <a:ext cx="1378" cy="147"/>
                </a:xfrm>
                <a:prstGeom prst="rect">
                  <a:avLst/>
                </a:prstGeom>
                <a:noFill/>
                <a:ln w="9525">
                  <a:noFill/>
                  <a:miter lim="800000"/>
                  <a:headEnd/>
                  <a:tailEnd/>
                </a:ln>
                <a:effectLst/>
              </p:spPr>
              <p:txBody>
                <a:bodyPr>
                  <a:spAutoFit/>
                </a:bodyPr>
                <a:lstStyle/>
                <a:p>
                  <a:pPr algn="ctr">
                    <a:lnSpc>
                      <a:spcPct val="75000"/>
                    </a:lnSpc>
                    <a:defRPr/>
                  </a:pPr>
                  <a:r>
                    <a:rPr lang="pt-BR" sz="1300">
                      <a:solidFill>
                        <a:srgbClr val="FF0000"/>
                      </a:solidFill>
                      <a:effectLst>
                        <a:outerShdw blurRad="38100" dist="38100" dir="2700000" algn="tl">
                          <a:srgbClr val="C0C0C0"/>
                        </a:outerShdw>
                      </a:effectLst>
                      <a:latin typeface="Calibri" pitchFamily="34" charset="0"/>
                    </a:rPr>
                    <a:t>Caeté</a:t>
                  </a:r>
                </a:p>
              </p:txBody>
            </p:sp>
            <p:sp>
              <p:nvSpPr>
                <p:cNvPr id="113" name="Text Box 64">
                  <a:extLst>
                    <a:ext uri="{FF2B5EF4-FFF2-40B4-BE49-F238E27FC236}">
                      <a16:creationId xmlns:a16="http://schemas.microsoft.com/office/drawing/2014/main" id="{3C9789DA-7C3F-43EC-947D-F93401D76298}"/>
                    </a:ext>
                  </a:extLst>
                </p:cNvPr>
                <p:cNvSpPr txBox="1">
                  <a:spLocks noChangeAspect="1" noChangeArrowheads="1"/>
                </p:cNvSpPr>
                <p:nvPr/>
              </p:nvSpPr>
              <p:spPr bwMode="auto">
                <a:xfrm rot="20448425">
                  <a:off x="2370" y="1185"/>
                  <a:ext cx="1288" cy="119"/>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Breves</a:t>
                  </a:r>
                </a:p>
              </p:txBody>
            </p:sp>
            <p:sp>
              <p:nvSpPr>
                <p:cNvPr id="114" name="Text Box 65">
                  <a:extLst>
                    <a:ext uri="{FF2B5EF4-FFF2-40B4-BE49-F238E27FC236}">
                      <a16:creationId xmlns:a16="http://schemas.microsoft.com/office/drawing/2014/main" id="{3F0D9141-5BA6-49A0-811F-83BB7F069343}"/>
                    </a:ext>
                  </a:extLst>
                </p:cNvPr>
                <p:cNvSpPr txBox="1">
                  <a:spLocks noChangeAspect="1" noChangeArrowheads="1"/>
                </p:cNvSpPr>
                <p:nvPr/>
              </p:nvSpPr>
              <p:spPr bwMode="auto">
                <a:xfrm rot="3353820">
                  <a:off x="2030" y="2688"/>
                  <a:ext cx="1085" cy="105"/>
                </a:xfrm>
                <a:prstGeom prst="rect">
                  <a:avLst/>
                </a:prstGeom>
                <a:noFill/>
                <a:ln w="9525">
                  <a:noFill/>
                  <a:miter lim="800000"/>
                  <a:headEnd/>
                  <a:tailEnd/>
                </a:ln>
                <a:effectLst/>
              </p:spPr>
              <p:txBody>
                <a:bodyPr>
                  <a:spAutoFit/>
                </a:bodyPr>
                <a:lstStyle/>
                <a:p>
                  <a:pPr algn="ctr">
                    <a:lnSpc>
                      <a:spcPct val="75000"/>
                    </a:lnSpc>
                    <a:defRPr/>
                  </a:pPr>
                  <a:r>
                    <a:rPr lang="pt-BR" sz="700">
                      <a:solidFill>
                        <a:schemeClr val="bg1"/>
                      </a:solidFill>
                      <a:effectLst>
                        <a:outerShdw blurRad="38100" dist="38100" dir="2700000" algn="tl">
                          <a:srgbClr val="C0C0C0"/>
                        </a:outerShdw>
                      </a:effectLst>
                      <a:latin typeface="Calibri" pitchFamily="34" charset="0"/>
                    </a:rPr>
                    <a:t>Cajueiro</a:t>
                  </a:r>
                </a:p>
              </p:txBody>
            </p:sp>
            <p:sp>
              <p:nvSpPr>
                <p:cNvPr id="115" name="Text Box 66">
                  <a:extLst>
                    <a:ext uri="{FF2B5EF4-FFF2-40B4-BE49-F238E27FC236}">
                      <a16:creationId xmlns:a16="http://schemas.microsoft.com/office/drawing/2014/main" id="{98001990-A233-48F8-BCF9-7EFE490D89AD}"/>
                    </a:ext>
                  </a:extLst>
                </p:cNvPr>
                <p:cNvSpPr txBox="1">
                  <a:spLocks noChangeAspect="1" noChangeArrowheads="1"/>
                </p:cNvSpPr>
                <p:nvPr/>
              </p:nvSpPr>
              <p:spPr bwMode="auto">
                <a:xfrm rot="2131025">
                  <a:off x="2370" y="2387"/>
                  <a:ext cx="1085" cy="101"/>
                </a:xfrm>
                <a:prstGeom prst="rect">
                  <a:avLst/>
                </a:prstGeom>
                <a:noFill/>
                <a:ln w="9525">
                  <a:noFill/>
                  <a:miter lim="800000"/>
                  <a:headEnd/>
                  <a:tailEnd/>
                </a:ln>
                <a:effectLst/>
              </p:spPr>
              <p:txBody>
                <a:bodyPr>
                  <a:spAutoFit/>
                </a:bodyPr>
                <a:lstStyle/>
                <a:p>
                  <a:pPr algn="ctr">
                    <a:lnSpc>
                      <a:spcPct val="75000"/>
                    </a:lnSpc>
                    <a:defRPr/>
                  </a:pPr>
                  <a:r>
                    <a:rPr lang="pt-BR" sz="600" b="1">
                      <a:solidFill>
                        <a:schemeClr val="bg1"/>
                      </a:solidFill>
                      <a:effectLst>
                        <a:outerShdw blurRad="38100" dist="38100" dir="2700000" algn="tl">
                          <a:srgbClr val="C0C0C0"/>
                        </a:outerShdw>
                      </a:effectLst>
                      <a:latin typeface="Calibri" pitchFamily="34" charset="0"/>
                    </a:rPr>
                    <a:t>Palito</a:t>
                  </a:r>
                </a:p>
              </p:txBody>
            </p:sp>
            <p:sp>
              <p:nvSpPr>
                <p:cNvPr id="116" name="Text Box 71">
                  <a:extLst>
                    <a:ext uri="{FF2B5EF4-FFF2-40B4-BE49-F238E27FC236}">
                      <a16:creationId xmlns:a16="http://schemas.microsoft.com/office/drawing/2014/main" id="{F1AB44EC-84E9-408B-BB44-C875C994E40A}"/>
                    </a:ext>
                  </a:extLst>
                </p:cNvPr>
                <p:cNvSpPr txBox="1">
                  <a:spLocks noChangeAspect="1" noChangeArrowheads="1"/>
                </p:cNvSpPr>
                <p:nvPr/>
              </p:nvSpPr>
              <p:spPr bwMode="auto">
                <a:xfrm rot="19894000">
                  <a:off x="176" y="2217"/>
                  <a:ext cx="1026" cy="102"/>
                </a:xfrm>
                <a:prstGeom prst="rect">
                  <a:avLst/>
                </a:prstGeom>
                <a:noFill/>
                <a:ln w="9525">
                  <a:noFill/>
                  <a:miter lim="800000"/>
                  <a:headEnd/>
                  <a:tailEnd/>
                </a:ln>
                <a:effectLst/>
              </p:spPr>
              <p:txBody>
                <a:bodyPr>
                  <a:spAutoFit/>
                </a:bodyPr>
                <a:lstStyle/>
                <a:p>
                  <a:pPr algn="ctr">
                    <a:lnSpc>
                      <a:spcPct val="75000"/>
                    </a:lnSpc>
                    <a:defRPr/>
                  </a:pPr>
                  <a:r>
                    <a:rPr lang="pt-BR" sz="700">
                      <a:solidFill>
                        <a:schemeClr val="bg1"/>
                      </a:solidFill>
                      <a:effectLst>
                        <a:outerShdw blurRad="38100" dist="38100" dir="2700000" algn="tl">
                          <a:srgbClr val="C0C0C0"/>
                        </a:outerShdw>
                      </a:effectLst>
                      <a:latin typeface="Calibri" pitchFamily="34" charset="0"/>
                    </a:rPr>
                    <a:t>Cachoeira</a:t>
                  </a:r>
                </a:p>
              </p:txBody>
            </p:sp>
            <p:sp>
              <p:nvSpPr>
                <p:cNvPr id="117" name="Rectangle 200">
                  <a:extLst>
                    <a:ext uri="{FF2B5EF4-FFF2-40B4-BE49-F238E27FC236}">
                      <a16:creationId xmlns:a16="http://schemas.microsoft.com/office/drawing/2014/main" id="{8DE7908D-DA30-4EF5-B109-ED1251A8BD13}"/>
                    </a:ext>
                  </a:extLst>
                </p:cNvPr>
                <p:cNvSpPr>
                  <a:spLocks noChangeArrowheads="1"/>
                </p:cNvSpPr>
                <p:nvPr/>
              </p:nvSpPr>
              <p:spPr bwMode="auto">
                <a:xfrm>
                  <a:off x="0" y="3165"/>
                  <a:ext cx="4320" cy="318"/>
                </a:xfrm>
                <a:prstGeom prst="rect">
                  <a:avLst/>
                </a:prstGeom>
                <a:solidFill>
                  <a:schemeClr val="bg1"/>
                </a:solidFill>
                <a:ln w="9525">
                  <a:noFill/>
                  <a:miter lim="800000"/>
                  <a:headEnd/>
                  <a:tailEnd/>
                </a:ln>
              </p:spPr>
              <p:txBody>
                <a:bodyPr wrap="none" anchor="ctr"/>
                <a:lstStyle/>
                <a:p>
                  <a:endParaRPr lang="pt-BR"/>
                </a:p>
              </p:txBody>
            </p:sp>
            <p:sp>
              <p:nvSpPr>
                <p:cNvPr id="118" name="Rectangle 201">
                  <a:extLst>
                    <a:ext uri="{FF2B5EF4-FFF2-40B4-BE49-F238E27FC236}">
                      <a16:creationId xmlns:a16="http://schemas.microsoft.com/office/drawing/2014/main" id="{9FF13FC1-C083-412C-810C-096AB8D71DB2}"/>
                    </a:ext>
                  </a:extLst>
                </p:cNvPr>
                <p:cNvSpPr>
                  <a:spLocks noChangeArrowheads="1"/>
                </p:cNvSpPr>
                <p:nvPr/>
              </p:nvSpPr>
              <p:spPr bwMode="auto">
                <a:xfrm>
                  <a:off x="0" y="0"/>
                  <a:ext cx="4320" cy="172"/>
                </a:xfrm>
                <a:prstGeom prst="rect">
                  <a:avLst/>
                </a:prstGeom>
                <a:solidFill>
                  <a:schemeClr val="bg1"/>
                </a:solidFill>
                <a:ln w="9525">
                  <a:noFill/>
                  <a:miter lim="800000"/>
                  <a:headEnd/>
                  <a:tailEnd/>
                </a:ln>
              </p:spPr>
              <p:txBody>
                <a:bodyPr wrap="none" anchor="ctr"/>
                <a:lstStyle/>
                <a:p>
                  <a:endParaRPr lang="pt-BR"/>
                </a:p>
              </p:txBody>
            </p:sp>
            <p:sp>
              <p:nvSpPr>
                <p:cNvPr id="175" name="Rectangle 202">
                  <a:extLst>
                    <a:ext uri="{FF2B5EF4-FFF2-40B4-BE49-F238E27FC236}">
                      <a16:creationId xmlns:a16="http://schemas.microsoft.com/office/drawing/2014/main" id="{CA6374CC-9BD3-4C2E-94E5-4FFB2659BCFB}"/>
                    </a:ext>
                  </a:extLst>
                </p:cNvPr>
                <p:cNvSpPr>
                  <a:spLocks noChangeArrowheads="1"/>
                </p:cNvSpPr>
                <p:nvPr/>
              </p:nvSpPr>
              <p:spPr bwMode="auto">
                <a:xfrm rot="5400000">
                  <a:off x="2587" y="1523"/>
                  <a:ext cx="3256" cy="210"/>
                </a:xfrm>
                <a:prstGeom prst="rect">
                  <a:avLst/>
                </a:prstGeom>
                <a:solidFill>
                  <a:schemeClr val="bg1"/>
                </a:solidFill>
                <a:ln w="9525">
                  <a:noFill/>
                  <a:miter lim="800000"/>
                  <a:headEnd/>
                  <a:tailEnd/>
                </a:ln>
              </p:spPr>
              <p:txBody>
                <a:bodyPr wrap="none" anchor="ctr"/>
                <a:lstStyle/>
                <a:p>
                  <a:r>
                    <a:rPr lang="pt-BR"/>
                    <a:t>,</a:t>
                  </a:r>
                </a:p>
              </p:txBody>
            </p:sp>
            <p:sp>
              <p:nvSpPr>
                <p:cNvPr id="176" name="Rectangle 203">
                  <a:extLst>
                    <a:ext uri="{FF2B5EF4-FFF2-40B4-BE49-F238E27FC236}">
                      <a16:creationId xmlns:a16="http://schemas.microsoft.com/office/drawing/2014/main" id="{69B9803E-1D49-47C3-BEA5-41093078EBDC}"/>
                    </a:ext>
                  </a:extLst>
                </p:cNvPr>
                <p:cNvSpPr>
                  <a:spLocks noChangeArrowheads="1"/>
                </p:cNvSpPr>
                <p:nvPr/>
              </p:nvSpPr>
              <p:spPr bwMode="auto">
                <a:xfrm rot="5400000">
                  <a:off x="-1523" y="1523"/>
                  <a:ext cx="3256" cy="210"/>
                </a:xfrm>
                <a:prstGeom prst="rect">
                  <a:avLst/>
                </a:prstGeom>
                <a:solidFill>
                  <a:schemeClr val="bg1"/>
                </a:solidFill>
                <a:ln w="9525">
                  <a:noFill/>
                  <a:miter lim="800000"/>
                  <a:headEnd/>
                  <a:tailEnd/>
                </a:ln>
              </p:spPr>
              <p:txBody>
                <a:bodyPr wrap="none" anchor="ctr"/>
                <a:lstStyle/>
                <a:p>
                  <a:endParaRPr lang="pt-BR">
                    <a:solidFill>
                      <a:srgbClr val="FF0000"/>
                    </a:solidFill>
                  </a:endParaRPr>
                </a:p>
              </p:txBody>
            </p:sp>
          </p:grpSp>
          <p:sp>
            <p:nvSpPr>
              <p:cNvPr id="69" name="Text Box 61">
                <a:extLst>
                  <a:ext uri="{FF2B5EF4-FFF2-40B4-BE49-F238E27FC236}">
                    <a16:creationId xmlns:a16="http://schemas.microsoft.com/office/drawing/2014/main" id="{B5F72CE8-FDE4-482A-A7EB-B98F47E3B3C4}"/>
                  </a:ext>
                </a:extLst>
              </p:cNvPr>
              <p:cNvSpPr txBox="1">
                <a:spLocks noChangeAspect="1" noChangeArrowheads="1"/>
              </p:cNvSpPr>
              <p:nvPr/>
            </p:nvSpPr>
            <p:spPr bwMode="auto">
              <a:xfrm>
                <a:off x="325041" y="3574931"/>
                <a:ext cx="1341438" cy="139713"/>
              </a:xfrm>
              <a:prstGeom prst="rect">
                <a:avLst/>
              </a:prstGeom>
              <a:noFill/>
              <a:ln w="9525">
                <a:noFill/>
                <a:miter lim="800000"/>
                <a:headEnd/>
                <a:tailEnd/>
              </a:ln>
              <a:effectLst/>
            </p:spPr>
            <p:txBody>
              <a:bodyPr>
                <a:spAutoFit/>
              </a:bodyPr>
              <a:lstStyle/>
              <a:p>
                <a:pPr algn="ctr">
                  <a:lnSpc>
                    <a:spcPct val="75000"/>
                  </a:lnSpc>
                  <a:defRPr/>
                </a:pPr>
                <a:r>
                  <a:rPr lang="pt-BR" sz="400">
                    <a:effectLst>
                      <a:outerShdw blurRad="38100" dist="38100" dir="2700000" algn="tl">
                        <a:srgbClr val="C0C0C0"/>
                      </a:outerShdw>
                    </a:effectLst>
                    <a:latin typeface="Calibri" pitchFamily="34" charset="0"/>
                  </a:rPr>
                  <a:t>Maquiné</a:t>
                </a:r>
              </a:p>
            </p:txBody>
          </p:sp>
          <p:sp>
            <p:nvSpPr>
              <p:cNvPr id="70" name="Text Box 61">
                <a:extLst>
                  <a:ext uri="{FF2B5EF4-FFF2-40B4-BE49-F238E27FC236}">
                    <a16:creationId xmlns:a16="http://schemas.microsoft.com/office/drawing/2014/main" id="{536FFFCD-D34A-4FFF-8736-B4D84CF3CFC1}"/>
                  </a:ext>
                </a:extLst>
              </p:cNvPr>
              <p:cNvSpPr txBox="1">
                <a:spLocks noChangeAspect="1" noChangeArrowheads="1"/>
              </p:cNvSpPr>
              <p:nvPr/>
            </p:nvSpPr>
            <p:spPr bwMode="auto">
              <a:xfrm rot="2080991">
                <a:off x="870215" y="2254008"/>
                <a:ext cx="1341438" cy="139713"/>
              </a:xfrm>
              <a:prstGeom prst="rect">
                <a:avLst/>
              </a:prstGeom>
              <a:noFill/>
              <a:ln w="9525">
                <a:noFill/>
                <a:miter lim="800000"/>
                <a:headEnd/>
                <a:tailEnd/>
              </a:ln>
              <a:effectLst/>
            </p:spPr>
            <p:txBody>
              <a:bodyPr>
                <a:spAutoFit/>
              </a:bodyPr>
              <a:lstStyle/>
              <a:p>
                <a:pPr algn="ctr">
                  <a:lnSpc>
                    <a:spcPct val="75000"/>
                  </a:lnSpc>
                  <a:defRPr/>
                </a:pPr>
                <a:r>
                  <a:rPr lang="pt-BR" sz="400">
                    <a:solidFill>
                      <a:srgbClr val="FF0000"/>
                    </a:solidFill>
                    <a:effectLst>
                      <a:outerShdw blurRad="38100" dist="38100" dir="2700000" algn="tl">
                        <a:srgbClr val="C0C0C0"/>
                      </a:outerShdw>
                    </a:effectLst>
                    <a:latin typeface="Calibri" pitchFamily="34" charset="0"/>
                  </a:rPr>
                  <a:t>Faria</a:t>
                </a:r>
              </a:p>
            </p:txBody>
          </p:sp>
          <p:sp>
            <p:nvSpPr>
              <p:cNvPr id="71" name="Text Box 61">
                <a:extLst>
                  <a:ext uri="{FF2B5EF4-FFF2-40B4-BE49-F238E27FC236}">
                    <a16:creationId xmlns:a16="http://schemas.microsoft.com/office/drawing/2014/main" id="{46A3AE70-49E3-4864-8EE4-22064E08C002}"/>
                  </a:ext>
                </a:extLst>
              </p:cNvPr>
              <p:cNvSpPr txBox="1">
                <a:spLocks noChangeAspect="1" noChangeArrowheads="1"/>
              </p:cNvSpPr>
              <p:nvPr/>
            </p:nvSpPr>
            <p:spPr bwMode="auto">
              <a:xfrm rot="2080991">
                <a:off x="792825" y="2255597"/>
                <a:ext cx="1341438" cy="139713"/>
              </a:xfrm>
              <a:prstGeom prst="rect">
                <a:avLst/>
              </a:prstGeom>
              <a:noFill/>
              <a:ln w="9525">
                <a:noFill/>
                <a:miter lim="800000"/>
                <a:headEnd/>
                <a:tailEnd/>
              </a:ln>
              <a:effectLst/>
            </p:spPr>
            <p:txBody>
              <a:bodyPr>
                <a:spAutoFit/>
              </a:bodyPr>
              <a:lstStyle/>
              <a:p>
                <a:pPr algn="ctr">
                  <a:lnSpc>
                    <a:spcPct val="75000"/>
                  </a:lnSpc>
                  <a:defRPr/>
                </a:pPr>
                <a:r>
                  <a:rPr lang="pt-BR" sz="400">
                    <a:solidFill>
                      <a:srgbClr val="FF0000"/>
                    </a:solidFill>
                    <a:effectLst>
                      <a:outerShdw blurRad="38100" dist="38100" dir="2700000" algn="tl">
                        <a:srgbClr val="C0C0C0"/>
                      </a:outerShdw>
                    </a:effectLst>
                    <a:latin typeface="Calibri" pitchFamily="34" charset="0"/>
                  </a:rPr>
                  <a:t>              Bicalho</a:t>
                </a:r>
              </a:p>
            </p:txBody>
          </p:sp>
          <p:sp>
            <p:nvSpPr>
              <p:cNvPr id="72" name="Text Box 61">
                <a:extLst>
                  <a:ext uri="{FF2B5EF4-FFF2-40B4-BE49-F238E27FC236}">
                    <a16:creationId xmlns:a16="http://schemas.microsoft.com/office/drawing/2014/main" id="{DFC7EF29-D531-4B16-B063-71704DCF2F57}"/>
                  </a:ext>
                </a:extLst>
              </p:cNvPr>
              <p:cNvSpPr txBox="1">
                <a:spLocks noChangeAspect="1" noChangeArrowheads="1"/>
              </p:cNvSpPr>
              <p:nvPr/>
            </p:nvSpPr>
            <p:spPr bwMode="auto">
              <a:xfrm rot="21422662">
                <a:off x="455745" y="3727345"/>
                <a:ext cx="1341438" cy="139713"/>
              </a:xfrm>
              <a:prstGeom prst="rect">
                <a:avLst/>
              </a:prstGeom>
              <a:noFill/>
              <a:ln w="9525">
                <a:noFill/>
                <a:miter lim="800000"/>
                <a:headEnd/>
                <a:tailEnd/>
              </a:ln>
              <a:effectLst/>
            </p:spPr>
            <p:txBody>
              <a:bodyPr>
                <a:spAutoFit/>
              </a:bodyPr>
              <a:lstStyle/>
              <a:p>
                <a:pPr algn="ctr">
                  <a:lnSpc>
                    <a:spcPct val="75000"/>
                  </a:lnSpc>
                  <a:defRPr/>
                </a:pPr>
                <a:r>
                  <a:rPr lang="pt-BR" sz="400">
                    <a:effectLst>
                      <a:outerShdw blurRad="38100" dist="38100" dir="2700000" algn="tl">
                        <a:srgbClr val="C0C0C0"/>
                      </a:outerShdw>
                    </a:effectLst>
                    <a:latin typeface="Calibri" pitchFamily="34" charset="0"/>
                  </a:rPr>
                  <a:t>Gongo Soco-Itabira</a:t>
                </a:r>
              </a:p>
            </p:txBody>
          </p:sp>
          <p:sp>
            <p:nvSpPr>
              <p:cNvPr id="73" name="Text Box 37">
                <a:extLst>
                  <a:ext uri="{FF2B5EF4-FFF2-40B4-BE49-F238E27FC236}">
                    <a16:creationId xmlns:a16="http://schemas.microsoft.com/office/drawing/2014/main" id="{362FACAE-7166-440C-92FB-4B9DE96C650E}"/>
                  </a:ext>
                </a:extLst>
              </p:cNvPr>
              <p:cNvSpPr txBox="1">
                <a:spLocks noChangeAspect="1" noChangeArrowheads="1"/>
              </p:cNvSpPr>
              <p:nvPr/>
            </p:nvSpPr>
            <p:spPr bwMode="auto">
              <a:xfrm rot="5198992">
                <a:off x="2910253" y="1587336"/>
                <a:ext cx="669987" cy="161660"/>
              </a:xfrm>
              <a:prstGeom prst="rect">
                <a:avLst/>
              </a:prstGeom>
              <a:noFill/>
              <a:ln w="9525">
                <a:noFill/>
                <a:miter lim="800000"/>
                <a:headEnd/>
                <a:tailEnd/>
              </a:ln>
              <a:effectLst/>
            </p:spPr>
            <p:txBody>
              <a:bodyPr>
                <a:spAutoFit/>
              </a:bodyPr>
              <a:lstStyle/>
              <a:p>
                <a:pPr>
                  <a:lnSpc>
                    <a:spcPct val="75000"/>
                  </a:lnSpc>
                  <a:defRPr/>
                </a:pPr>
                <a:r>
                  <a:rPr lang="pt-BR" sz="500">
                    <a:solidFill>
                      <a:srgbClr val="FF0000"/>
                    </a:solidFill>
                    <a:effectLst>
                      <a:outerShdw blurRad="38100" dist="38100" dir="2700000" algn="tl">
                        <a:srgbClr val="C0C0C0"/>
                      </a:outerShdw>
                    </a:effectLst>
                    <a:latin typeface="Calibri" pitchFamily="34" charset="0"/>
                  </a:rPr>
                  <a:t>Turmalina</a:t>
                </a:r>
              </a:p>
            </p:txBody>
          </p:sp>
          <p:sp>
            <p:nvSpPr>
              <p:cNvPr id="74" name="Text Box 37">
                <a:extLst>
                  <a:ext uri="{FF2B5EF4-FFF2-40B4-BE49-F238E27FC236}">
                    <a16:creationId xmlns:a16="http://schemas.microsoft.com/office/drawing/2014/main" id="{9FCCEB1E-1DDF-48C3-A937-920E44D3D4DE}"/>
                  </a:ext>
                </a:extLst>
              </p:cNvPr>
              <p:cNvSpPr txBox="1">
                <a:spLocks noChangeAspect="1" noChangeArrowheads="1"/>
              </p:cNvSpPr>
              <p:nvPr/>
            </p:nvSpPr>
            <p:spPr bwMode="auto">
              <a:xfrm rot="5198992">
                <a:off x="3003122" y="1587336"/>
                <a:ext cx="669987" cy="161660"/>
              </a:xfrm>
              <a:prstGeom prst="rect">
                <a:avLst/>
              </a:prstGeom>
              <a:noFill/>
              <a:ln w="9525">
                <a:noFill/>
                <a:miter lim="800000"/>
                <a:headEnd/>
                <a:tailEnd/>
              </a:ln>
              <a:effectLst/>
            </p:spPr>
            <p:txBody>
              <a:bodyPr>
                <a:spAutoFit/>
              </a:bodyPr>
              <a:lstStyle/>
              <a:p>
                <a:pPr>
                  <a:lnSpc>
                    <a:spcPct val="75000"/>
                  </a:lnSpc>
                  <a:defRPr/>
                </a:pPr>
                <a:r>
                  <a:rPr lang="pt-BR" sz="500">
                    <a:solidFill>
                      <a:srgbClr val="FF0000"/>
                    </a:solidFill>
                    <a:effectLst>
                      <a:outerShdw blurRad="38100" dist="38100" dir="2700000" algn="tl">
                        <a:srgbClr val="C0C0C0"/>
                      </a:outerShdw>
                    </a:effectLst>
                    <a:latin typeface="Calibri" pitchFamily="34" charset="0"/>
                  </a:rPr>
                  <a:t>São Sebastião</a:t>
                </a:r>
              </a:p>
            </p:txBody>
          </p:sp>
          <p:cxnSp>
            <p:nvCxnSpPr>
              <p:cNvPr id="75" name="Straight Connector 74">
                <a:extLst>
                  <a:ext uri="{FF2B5EF4-FFF2-40B4-BE49-F238E27FC236}">
                    <a16:creationId xmlns:a16="http://schemas.microsoft.com/office/drawing/2014/main" id="{B922684E-8086-4127-9432-464E00F6F75D}"/>
                  </a:ext>
                </a:extLst>
              </p:cNvPr>
              <p:cNvCxnSpPr/>
              <p:nvPr/>
            </p:nvCxnSpPr>
            <p:spPr bwMode="auto">
              <a:xfrm rot="10800000">
                <a:off x="232172" y="3830543"/>
                <a:ext cx="619125" cy="1587"/>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TextBox 64">
                <a:extLst>
                  <a:ext uri="{FF2B5EF4-FFF2-40B4-BE49-F238E27FC236}">
                    <a16:creationId xmlns:a16="http://schemas.microsoft.com/office/drawing/2014/main" id="{43E1BD75-8E1A-41A2-9D77-4F4FFB50FEAB}"/>
                  </a:ext>
                </a:extLst>
              </p:cNvPr>
              <p:cNvSpPr txBox="1">
                <a:spLocks noChangeArrowheads="1"/>
              </p:cNvSpPr>
              <p:nvPr/>
            </p:nvSpPr>
            <p:spPr bwMode="auto">
              <a:xfrm>
                <a:off x="5266002" y="963252"/>
                <a:ext cx="2808420" cy="522335"/>
              </a:xfrm>
              <a:prstGeom prst="rect">
                <a:avLst/>
              </a:prstGeom>
              <a:noFill/>
              <a:ln w="9525">
                <a:noFill/>
                <a:miter lim="800000"/>
                <a:headEnd/>
                <a:tailEnd/>
              </a:ln>
            </p:spPr>
            <p:txBody>
              <a:bodyPr>
                <a:spAutoFit/>
              </a:bodyPr>
              <a:lstStyle/>
              <a:p>
                <a:pPr>
                  <a:defRPr/>
                </a:pPr>
                <a:r>
                  <a:rPr lang="pt-BR" sz="1400" i="1" u="sng">
                    <a:solidFill>
                      <a:srgbClr val="A162D0"/>
                    </a:solidFill>
                    <a:effectLst>
                      <a:outerShdw blurRad="38100" dist="38100" dir="2700000" algn="tl">
                        <a:srgbClr val="000000">
                          <a:alpha val="43137"/>
                        </a:srgbClr>
                      </a:outerShdw>
                    </a:effectLst>
                    <a:latin typeface="Calibri" pitchFamily="34" charset="0"/>
                  </a:rPr>
                  <a:t>IOCGs</a:t>
                </a:r>
                <a:r>
                  <a:rPr lang="pt-BR" sz="1400">
                    <a:solidFill>
                      <a:srgbClr val="A162D0"/>
                    </a:solidFill>
                    <a:effectLst>
                      <a:outerShdw blurRad="38100" dist="38100" dir="2700000" algn="tl">
                        <a:srgbClr val="000000">
                          <a:alpha val="43137"/>
                        </a:srgbClr>
                      </a:outerShdw>
                    </a:effectLst>
                    <a:latin typeface="Calibri" pitchFamily="34" charset="0"/>
                  </a:rPr>
                  <a:t>: Salobo, Sossego, Cristalino, Igarapé, Alemão, 118</a:t>
                </a:r>
              </a:p>
            </p:txBody>
          </p:sp>
          <p:sp>
            <p:nvSpPr>
              <p:cNvPr id="77" name="TextBox 65">
                <a:extLst>
                  <a:ext uri="{FF2B5EF4-FFF2-40B4-BE49-F238E27FC236}">
                    <a16:creationId xmlns:a16="http://schemas.microsoft.com/office/drawing/2014/main" id="{11CF0830-DB40-4704-9E53-077F2C63E5F8}"/>
                  </a:ext>
                </a:extLst>
              </p:cNvPr>
              <p:cNvSpPr txBox="1">
                <a:spLocks noChangeArrowheads="1"/>
              </p:cNvSpPr>
              <p:nvPr/>
            </p:nvSpPr>
            <p:spPr bwMode="auto">
              <a:xfrm>
                <a:off x="5615120" y="1599898"/>
                <a:ext cx="2550451" cy="1016094"/>
              </a:xfrm>
              <a:prstGeom prst="rect">
                <a:avLst/>
              </a:prstGeom>
              <a:noFill/>
              <a:ln w="9525">
                <a:noFill/>
                <a:miter lim="800000"/>
                <a:headEnd/>
                <a:tailEnd/>
              </a:ln>
            </p:spPr>
            <p:txBody>
              <a:bodyPr>
                <a:spAutoFit/>
              </a:bodyPr>
              <a:lstStyle/>
              <a:p>
                <a:pPr>
                  <a:defRPr/>
                </a:pPr>
                <a:r>
                  <a:rPr lang="pt-BR" i="1">
                    <a:solidFill>
                      <a:srgbClr val="FF0000"/>
                    </a:solidFill>
                    <a:effectLst>
                      <a:outerShdw blurRad="38100" dist="38100" dir="2700000" algn="tl">
                        <a:srgbClr val="000000">
                          <a:alpha val="43137"/>
                        </a:srgbClr>
                      </a:outerShdw>
                    </a:effectLst>
                    <a:latin typeface="Calibri" pitchFamily="34" charset="0"/>
                  </a:rPr>
                  <a:t>Orogênicos</a:t>
                </a:r>
                <a:r>
                  <a:rPr lang="pt-BR" sz="1400" i="1">
                    <a:effectLst>
                      <a:outerShdw blurRad="38100" dist="38100" dir="2700000" algn="tl">
                        <a:srgbClr val="000000">
                          <a:alpha val="43137"/>
                        </a:srgbClr>
                      </a:outerShdw>
                    </a:effectLst>
                    <a:latin typeface="Calibri" pitchFamily="34" charset="0"/>
                  </a:rPr>
                  <a:t>: </a:t>
                </a:r>
                <a:r>
                  <a:rPr lang="pt-BR" sz="1400">
                    <a:effectLst>
                      <a:outerShdw blurRad="38100" dist="38100" dir="2700000" algn="tl">
                        <a:srgbClr val="000000">
                          <a:alpha val="43137"/>
                        </a:srgbClr>
                      </a:outerShdw>
                    </a:effectLst>
                    <a:latin typeface="Calibri" pitchFamily="34" charset="0"/>
                  </a:rPr>
                  <a:t>Volta Grande, Morro do Ouro, Crixás, Posse, Pilar, Tucano, Aurizona, Gurupi, São Francisco</a:t>
                </a:r>
              </a:p>
            </p:txBody>
          </p:sp>
          <p:sp>
            <p:nvSpPr>
              <p:cNvPr id="78" name="TextBox 66">
                <a:extLst>
                  <a:ext uri="{FF2B5EF4-FFF2-40B4-BE49-F238E27FC236}">
                    <a16:creationId xmlns:a16="http://schemas.microsoft.com/office/drawing/2014/main" id="{00C718CE-A9B8-4FFC-8CD5-549036F998A0}"/>
                  </a:ext>
                </a:extLst>
              </p:cNvPr>
              <p:cNvSpPr txBox="1">
                <a:spLocks noChangeArrowheads="1"/>
              </p:cNvSpPr>
              <p:nvPr/>
            </p:nvSpPr>
            <p:spPr bwMode="auto">
              <a:xfrm>
                <a:off x="5240206" y="5356271"/>
                <a:ext cx="2863453" cy="1230427"/>
              </a:xfrm>
              <a:prstGeom prst="rect">
                <a:avLst/>
              </a:prstGeom>
              <a:noFill/>
              <a:ln w="9525">
                <a:noFill/>
                <a:miter lim="800000"/>
                <a:headEnd/>
                <a:tailEnd/>
              </a:ln>
            </p:spPr>
            <p:txBody>
              <a:bodyPr>
                <a:spAutoFit/>
              </a:bodyPr>
              <a:lstStyle/>
              <a:p>
                <a:pPr>
                  <a:defRPr/>
                </a:pPr>
                <a:r>
                  <a:rPr lang="pt-BR" i="1">
                    <a:solidFill>
                      <a:srgbClr val="FF0000"/>
                    </a:solidFill>
                    <a:effectLst>
                      <a:outerShdw blurRad="38100" dist="38100" dir="2700000" algn="tl">
                        <a:srgbClr val="000000">
                          <a:alpha val="43137"/>
                        </a:srgbClr>
                      </a:outerShdw>
                    </a:effectLst>
                    <a:latin typeface="Calibri" pitchFamily="34" charset="0"/>
                  </a:rPr>
                  <a:t>Orogênicos</a:t>
                </a:r>
                <a:r>
                  <a:rPr lang="pt-BR" sz="1400" i="1">
                    <a:effectLst>
                      <a:outerShdw blurRad="38100" dist="38100" dir="2700000" algn="tl">
                        <a:srgbClr val="000000">
                          <a:alpha val="43137"/>
                        </a:srgbClr>
                      </a:outerShdw>
                    </a:effectLst>
                    <a:latin typeface="Calibri" pitchFamily="34" charset="0"/>
                  </a:rPr>
                  <a:t>: </a:t>
                </a:r>
                <a:r>
                  <a:rPr lang="pt-BR" sz="1400">
                    <a:effectLst>
                      <a:outerShdw blurRad="38100" dist="38100" dir="2700000" algn="tl">
                        <a:srgbClr val="000000">
                          <a:alpha val="43137"/>
                        </a:srgbClr>
                      </a:outerShdw>
                    </a:effectLst>
                    <a:latin typeface="Calibri" pitchFamily="34" charset="0"/>
                  </a:rPr>
                  <a:t>C1, Almas, Riacho dos Machados, Passagem de Mariana, </a:t>
                </a:r>
                <a:r>
                  <a:rPr lang="pt-BR" sz="1400">
                    <a:solidFill>
                      <a:srgbClr val="0000FF"/>
                    </a:solidFill>
                    <a:effectLst>
                      <a:outerShdw blurRad="38100" dist="38100" dir="2700000" algn="tl">
                        <a:srgbClr val="000000">
                          <a:alpha val="43137"/>
                        </a:srgbClr>
                      </a:outerShdw>
                    </a:effectLst>
                    <a:latin typeface="Calibri" pitchFamily="34" charset="0"/>
                  </a:rPr>
                  <a:t>Raposos</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São Bento</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Lamego</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Córrego do Sítio</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Caeté</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Morro Velho</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Cuiabá</a:t>
                </a:r>
              </a:p>
            </p:txBody>
          </p:sp>
          <p:sp>
            <p:nvSpPr>
              <p:cNvPr id="79" name="TextBox 67">
                <a:extLst>
                  <a:ext uri="{FF2B5EF4-FFF2-40B4-BE49-F238E27FC236}">
                    <a16:creationId xmlns:a16="http://schemas.microsoft.com/office/drawing/2014/main" id="{C4F050D9-D069-4B99-9707-563A185688CC}"/>
                  </a:ext>
                </a:extLst>
              </p:cNvPr>
              <p:cNvSpPr txBox="1">
                <a:spLocks noChangeArrowheads="1"/>
              </p:cNvSpPr>
              <p:nvPr/>
            </p:nvSpPr>
            <p:spPr bwMode="auto">
              <a:xfrm>
                <a:off x="46435" y="748919"/>
                <a:ext cx="5121540" cy="676338"/>
              </a:xfrm>
              <a:prstGeom prst="rect">
                <a:avLst/>
              </a:prstGeom>
              <a:noFill/>
              <a:ln w="9525">
                <a:noFill/>
                <a:miter lim="800000"/>
                <a:headEnd/>
                <a:tailEnd/>
              </a:ln>
            </p:spPr>
            <p:txBody>
              <a:bodyPr>
                <a:spAutoFit/>
              </a:bodyPr>
              <a:lstStyle/>
              <a:p>
                <a:pPr>
                  <a:defRPr/>
                </a:pPr>
                <a:r>
                  <a:rPr lang="pt-BR" sz="1400" i="1" u="sng" dirty="0">
                    <a:effectLst>
                      <a:outerShdw blurRad="38100" dist="38100" dir="2700000" algn="tl">
                        <a:srgbClr val="000000">
                          <a:alpha val="43137"/>
                        </a:srgbClr>
                      </a:outerShdw>
                    </a:effectLst>
                    <a:latin typeface="Calibri" pitchFamily="34" charset="0"/>
                  </a:rPr>
                  <a:t>Outros:</a:t>
                </a:r>
                <a:r>
                  <a:rPr lang="pt-BR" sz="1400" i="1" dirty="0">
                    <a:effectLst>
                      <a:outerShdw blurRad="38100" dist="38100" dir="2700000" algn="tl">
                        <a:srgbClr val="000000">
                          <a:alpha val="43137"/>
                        </a:srgbClr>
                      </a:outerShdw>
                    </a:effectLst>
                    <a:latin typeface="Calibri" pitchFamily="34" charset="0"/>
                  </a:rPr>
                  <a:t> </a:t>
                </a:r>
                <a:r>
                  <a:rPr lang="pt-BR" sz="1200" dirty="0">
                    <a:effectLst>
                      <a:outerShdw blurRad="38100" dist="38100" dir="2700000" algn="tl">
                        <a:srgbClr val="000000">
                          <a:alpha val="43137"/>
                        </a:srgbClr>
                      </a:outerShdw>
                    </a:effectLst>
                    <a:latin typeface="Calibri" pitchFamily="34" charset="0"/>
                  </a:rPr>
                  <a:t>Serra Pelada (</a:t>
                </a:r>
                <a:r>
                  <a:rPr lang="pt-BR" sz="1100" dirty="0">
                    <a:effectLst>
                      <a:outerShdw blurRad="38100" dist="38100" dir="2700000" algn="tl">
                        <a:srgbClr val="000000">
                          <a:alpha val="43137"/>
                        </a:srgbClr>
                      </a:outerShdw>
                    </a:effectLst>
                    <a:latin typeface="Calibri" pitchFamily="34" charset="0"/>
                  </a:rPr>
                  <a:t>substituição rochas sedimentares</a:t>
                </a:r>
                <a:r>
                  <a:rPr lang="pt-BR" sz="1200" dirty="0">
                    <a:effectLst>
                      <a:outerShdw blurRad="38100" dist="38100" dir="2700000" algn="tl">
                        <a:srgbClr val="000000">
                          <a:alpha val="43137"/>
                        </a:srgbClr>
                      </a:outerShdw>
                    </a:effectLst>
                    <a:latin typeface="Calibri" pitchFamily="34" charset="0"/>
                  </a:rPr>
                  <a:t>); </a:t>
                </a:r>
                <a:r>
                  <a:rPr lang="pt-BR" sz="1200" dirty="0" err="1">
                    <a:effectLst>
                      <a:outerShdw blurRad="38100" dist="38100" dir="2700000" algn="tl">
                        <a:srgbClr val="000000">
                          <a:alpha val="43137"/>
                        </a:srgbClr>
                      </a:outerShdw>
                    </a:effectLst>
                    <a:latin typeface="Calibri" pitchFamily="34" charset="0"/>
                  </a:rPr>
                  <a:t>Tocantinzinho</a:t>
                </a:r>
                <a:r>
                  <a:rPr lang="pt-BR" sz="1200" dirty="0">
                    <a:effectLst>
                      <a:outerShdw blurRad="38100" dist="38100" dir="2700000" algn="tl">
                        <a:srgbClr val="000000">
                          <a:alpha val="43137"/>
                        </a:srgbClr>
                      </a:outerShdw>
                    </a:effectLst>
                    <a:latin typeface="Calibri" pitchFamily="34" charset="0"/>
                  </a:rPr>
                  <a:t> , Palito, </a:t>
                </a:r>
                <a:r>
                  <a:rPr lang="pt-BR" sz="1200" dirty="0" err="1">
                    <a:effectLst>
                      <a:outerShdw blurRad="38100" dist="38100" dir="2700000" algn="tl">
                        <a:srgbClr val="000000">
                          <a:alpha val="43137"/>
                        </a:srgbClr>
                      </a:outerShdw>
                    </a:effectLst>
                    <a:latin typeface="Calibri" pitchFamily="34" charset="0"/>
                  </a:rPr>
                  <a:t>Cuiu-Cuiu</a:t>
                </a:r>
                <a:r>
                  <a:rPr lang="pt-BR" sz="1200" dirty="0">
                    <a:effectLst>
                      <a:outerShdw blurRad="38100" dist="38100" dir="2700000" algn="tl">
                        <a:srgbClr val="000000">
                          <a:alpha val="43137"/>
                        </a:srgbClr>
                      </a:outerShdw>
                    </a:effectLst>
                    <a:latin typeface="Calibri" pitchFamily="34" charset="0"/>
                  </a:rPr>
                  <a:t> (</a:t>
                </a:r>
                <a:r>
                  <a:rPr lang="pt-BR" sz="1100" dirty="0" err="1">
                    <a:effectLst>
                      <a:outerShdw blurRad="38100" dist="38100" dir="2700000" algn="tl">
                        <a:srgbClr val="000000">
                          <a:alpha val="43137"/>
                        </a:srgbClr>
                      </a:outerShdw>
                    </a:effectLst>
                    <a:latin typeface="Calibri" pitchFamily="34" charset="0"/>
                  </a:rPr>
                  <a:t>porfirítico</a:t>
                </a:r>
                <a:r>
                  <a:rPr lang="pt-BR" sz="1200" dirty="0">
                    <a:effectLst>
                      <a:outerShdw blurRad="38100" dist="38100" dir="2700000" algn="tl">
                        <a:srgbClr val="000000">
                          <a:alpha val="43137"/>
                        </a:srgbClr>
                      </a:outerShdw>
                    </a:effectLst>
                    <a:latin typeface="Calibri" pitchFamily="34" charset="0"/>
                  </a:rPr>
                  <a:t>); Chapada (</a:t>
                </a:r>
                <a:r>
                  <a:rPr lang="pt-BR" sz="1100" dirty="0" err="1">
                    <a:effectLst>
                      <a:outerShdw blurRad="38100" dist="38100" dir="2700000" algn="tl">
                        <a:srgbClr val="000000">
                          <a:alpha val="43137"/>
                        </a:srgbClr>
                      </a:outerShdw>
                    </a:effectLst>
                    <a:latin typeface="Calibri" pitchFamily="34" charset="0"/>
                  </a:rPr>
                  <a:t>porfirítico</a:t>
                </a:r>
                <a:r>
                  <a:rPr lang="pt-BR" sz="1100" dirty="0">
                    <a:effectLst>
                      <a:outerShdw blurRad="38100" dist="38100" dir="2700000" algn="tl">
                        <a:srgbClr val="000000">
                          <a:alpha val="43137"/>
                        </a:srgbClr>
                      </a:outerShdw>
                    </a:effectLst>
                    <a:latin typeface="Calibri" pitchFamily="34" charset="0"/>
                  </a:rPr>
                  <a:t> </a:t>
                </a:r>
                <a:r>
                  <a:rPr lang="pt-BR" sz="1100" dirty="0" err="1">
                    <a:effectLst>
                      <a:outerShdw blurRad="38100" dist="38100" dir="2700000" algn="tl">
                        <a:srgbClr val="000000">
                          <a:alpha val="43137"/>
                        </a:srgbClr>
                      </a:outerShdw>
                    </a:effectLst>
                    <a:latin typeface="Calibri" pitchFamily="34" charset="0"/>
                  </a:rPr>
                  <a:t>metamorfisado</a:t>
                </a:r>
                <a:r>
                  <a:rPr lang="pt-BR" sz="1200" dirty="0">
                    <a:effectLst>
                      <a:outerShdw blurRad="38100" dist="38100" dir="2700000" algn="tl">
                        <a:srgbClr val="000000">
                          <a:alpha val="43137"/>
                        </a:srgbClr>
                      </a:outerShdw>
                    </a:effectLst>
                    <a:latin typeface="Calibri" pitchFamily="34" charset="0"/>
                  </a:rPr>
                  <a:t>); São Jorge </a:t>
                </a:r>
                <a:r>
                  <a:rPr lang="pt-BR" sz="1100" dirty="0">
                    <a:effectLst>
                      <a:outerShdw blurRad="38100" dist="38100" dir="2700000" algn="tl">
                        <a:srgbClr val="000000">
                          <a:alpha val="43137"/>
                        </a:srgbClr>
                      </a:outerShdw>
                    </a:effectLst>
                    <a:latin typeface="Calibri" pitchFamily="34" charset="0"/>
                  </a:rPr>
                  <a:t>(tipo </a:t>
                </a:r>
                <a:r>
                  <a:rPr lang="pt-BR" sz="1100" dirty="0" err="1">
                    <a:effectLst>
                      <a:outerShdw blurRad="38100" dist="38100" dir="2700000" algn="tl">
                        <a:srgbClr val="000000">
                          <a:alpha val="43137"/>
                        </a:srgbClr>
                      </a:outerShdw>
                    </a:effectLst>
                    <a:latin typeface="Calibri" pitchFamily="34" charset="0"/>
                  </a:rPr>
                  <a:t>epitermal</a:t>
                </a:r>
                <a:r>
                  <a:rPr lang="pt-BR" sz="1200" dirty="0">
                    <a:effectLst>
                      <a:outerShdw blurRad="38100" dist="38100" dir="2700000" algn="tl">
                        <a:srgbClr val="000000">
                          <a:alpha val="43137"/>
                        </a:srgbClr>
                      </a:outerShdw>
                    </a:effectLst>
                    <a:latin typeface="Calibri" pitchFamily="34" charset="0"/>
                  </a:rPr>
                  <a:t>); Jacobina (</a:t>
                </a:r>
                <a:r>
                  <a:rPr lang="pt-BR" sz="1100" dirty="0" err="1">
                    <a:effectLst>
                      <a:outerShdw blurRad="38100" dist="38100" dir="2700000" algn="tl">
                        <a:srgbClr val="000000">
                          <a:alpha val="43137"/>
                        </a:srgbClr>
                      </a:outerShdw>
                    </a:effectLst>
                    <a:latin typeface="Calibri" pitchFamily="34" charset="0"/>
                  </a:rPr>
                  <a:t>metaconglomerado</a:t>
                </a:r>
                <a:r>
                  <a:rPr lang="pt-BR" sz="1200" dirty="0">
                    <a:effectLst>
                      <a:outerShdw blurRad="38100" dist="38100" dir="2700000" algn="tl">
                        <a:srgbClr val="000000">
                          <a:alpha val="43137"/>
                        </a:srgbClr>
                      </a:outerShdw>
                    </a:effectLst>
                    <a:latin typeface="Calibri" pitchFamily="34" charset="0"/>
                  </a:rPr>
                  <a:t>).</a:t>
                </a:r>
              </a:p>
            </p:txBody>
          </p:sp>
        </p:grpSp>
        <p:sp>
          <p:nvSpPr>
            <p:cNvPr id="67" name="Rectangle 66">
              <a:extLst>
                <a:ext uri="{FF2B5EF4-FFF2-40B4-BE49-F238E27FC236}">
                  <a16:creationId xmlns:a16="http://schemas.microsoft.com/office/drawing/2014/main" id="{C7062701-8258-44B4-8716-4EB74D0669C1}"/>
                </a:ext>
              </a:extLst>
            </p:cNvPr>
            <p:cNvSpPr/>
            <p:nvPr/>
          </p:nvSpPr>
          <p:spPr>
            <a:xfrm>
              <a:off x="3275856" y="5805264"/>
              <a:ext cx="2555776" cy="507831"/>
            </a:xfrm>
            <a:prstGeom prst="rect">
              <a:avLst/>
            </a:prstGeom>
          </p:spPr>
          <p:txBody>
            <a:bodyPr wrap="square">
              <a:spAutoFit/>
            </a:bodyPr>
            <a:lstStyle/>
            <a:p>
              <a:pPr algn="ctr">
                <a:buFont typeface="Symbol" pitchFamily="18" charset="2"/>
                <a:buNone/>
                <a:defRPr/>
              </a:pPr>
              <a:r>
                <a:rPr lang="pt-BR" sz="900" dirty="0">
                  <a:solidFill>
                    <a:srgbClr val="000066"/>
                  </a:solidFill>
                  <a:effectLst>
                    <a:outerShdw blurRad="38100" dist="38100" dir="2700000" algn="tl">
                      <a:srgbClr val="C0C0C0"/>
                    </a:outerShdw>
                  </a:effectLst>
                  <a:latin typeface="Calibri" pitchFamily="34" charset="0"/>
                </a:rPr>
                <a:t>Lobato et al. (2016), Academia Brasileira de Ciências; </a:t>
              </a:r>
              <a:r>
                <a:rPr lang="pt-BR" sz="900" dirty="0" err="1">
                  <a:solidFill>
                    <a:srgbClr val="000066"/>
                  </a:solidFill>
                  <a:effectLst>
                    <a:outerShdw blurRad="38100" dist="38100" dir="2700000" algn="tl">
                      <a:srgbClr val="C0C0C0"/>
                    </a:outerShdw>
                  </a:effectLst>
                  <a:latin typeface="Calibri" pitchFamily="34" charset="0"/>
                </a:rPr>
                <a:t>cap</a:t>
              </a:r>
              <a:r>
                <a:rPr lang="pt-BR" sz="900" dirty="0">
                  <a:solidFill>
                    <a:srgbClr val="000066"/>
                  </a:solidFill>
                  <a:effectLst>
                    <a:outerShdw blurRad="38100" dist="38100" dir="2700000" algn="tl">
                      <a:srgbClr val="C0C0C0"/>
                    </a:outerShdw>
                  </a:effectLst>
                  <a:latin typeface="Calibri" pitchFamily="34" charset="0"/>
                </a:rPr>
                <a:t> de livro: </a:t>
              </a:r>
              <a:r>
                <a:rPr lang="pt-BR" sz="900" dirty="0">
                  <a:solidFill>
                    <a:srgbClr val="0070C0"/>
                  </a:solidFill>
                  <a:latin typeface="Arial" charset="0"/>
                </a:rPr>
                <a:t>“</a:t>
              </a:r>
              <a:r>
                <a:rPr lang="pt-BR" sz="900" i="1" dirty="0">
                  <a:solidFill>
                    <a:srgbClr val="0070C0"/>
                  </a:solidFill>
                  <a:latin typeface="Arial" charset="0"/>
                </a:rPr>
                <a:t>Recursos Minerais no Brasil </a:t>
              </a:r>
              <a:endParaRPr lang="pt-BR" sz="9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linds(horizontal)">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srcRect l="68752" t="8866" r="1286" b="4658"/>
          <a:stretch>
            <a:fillRect/>
          </a:stretch>
        </p:blipFill>
        <p:spPr bwMode="auto">
          <a:xfrm>
            <a:off x="5384072" y="1787674"/>
            <a:ext cx="3047332" cy="4284000"/>
          </a:xfrm>
          <a:prstGeom prst="rect">
            <a:avLst/>
          </a:prstGeom>
          <a:noFill/>
          <a:ln w="12700">
            <a:solidFill>
              <a:schemeClr val="tx1"/>
            </a:solidFill>
            <a:miter lim="800000"/>
            <a:headEnd/>
            <a:tailEnd/>
          </a:ln>
        </p:spPr>
      </p:pic>
      <p:pic>
        <p:nvPicPr>
          <p:cNvPr id="18435" name="Picture 3"/>
          <p:cNvPicPr>
            <a:picLocks noChangeAspect="1" noChangeArrowheads="1"/>
          </p:cNvPicPr>
          <p:nvPr/>
        </p:nvPicPr>
        <p:blipFill>
          <a:blip r:embed="rId4" cstate="print"/>
          <a:srcRect l="2293" t="17442" r="1213" b="15750"/>
          <a:stretch>
            <a:fillRect/>
          </a:stretch>
        </p:blipFill>
        <p:spPr bwMode="auto">
          <a:xfrm>
            <a:off x="107504" y="6121400"/>
            <a:ext cx="8897815" cy="723900"/>
          </a:xfrm>
          <a:prstGeom prst="rect">
            <a:avLst/>
          </a:prstGeom>
          <a:noFill/>
          <a:ln w="12700">
            <a:solidFill>
              <a:schemeClr val="tx1"/>
            </a:solidFill>
            <a:miter lim="800000"/>
            <a:headEnd/>
            <a:tailEnd/>
          </a:ln>
        </p:spPr>
      </p:pic>
      <p:sp>
        <p:nvSpPr>
          <p:cNvPr id="4" name="TextBox 3"/>
          <p:cNvSpPr txBox="1"/>
          <p:nvPr/>
        </p:nvSpPr>
        <p:spPr>
          <a:xfrm>
            <a:off x="0" y="0"/>
            <a:ext cx="9144000" cy="1785104"/>
          </a:xfrm>
          <a:prstGeom prst="rect">
            <a:avLst/>
          </a:prstGeom>
          <a:solidFill>
            <a:srgbClr val="002060"/>
          </a:solidFill>
          <a:ln>
            <a:solidFill>
              <a:srgbClr val="FFFFFF"/>
            </a:solidFill>
          </a:ln>
        </p:spPr>
        <p:txBody>
          <a:bodyPr wrap="square">
            <a:spAutoFit/>
          </a:bodyPr>
          <a:lstStyle/>
          <a:p>
            <a:pPr algn="ctr">
              <a:defRPr/>
            </a:pPr>
            <a:r>
              <a:rPr lang="en-US" sz="1800" dirty="0">
                <a:solidFill>
                  <a:srgbClr val="FFFF00"/>
                </a:solidFill>
                <a:effectLst>
                  <a:outerShdw blurRad="38100" dist="38100" dir="2700000" algn="tl">
                    <a:srgbClr val="000000">
                      <a:alpha val="43137"/>
                    </a:srgbClr>
                  </a:outerShdw>
                </a:effectLst>
                <a:latin typeface="Calibri" pitchFamily="34" charset="0"/>
              </a:rPr>
              <a:t>Plate tectonic and ore-forming processes operated in the Archaean similarly </a:t>
            </a:r>
            <a:r>
              <a:rPr lang="pt-BR" sz="1800" dirty="0" err="1">
                <a:solidFill>
                  <a:srgbClr val="FFFF00"/>
                </a:solidFill>
                <a:effectLst>
                  <a:outerShdw blurRad="38100" dist="38100" dir="2700000" algn="tl">
                    <a:srgbClr val="000000">
                      <a:alpha val="43137"/>
                    </a:srgbClr>
                  </a:outerShdw>
                </a:effectLst>
                <a:latin typeface="Calibri" pitchFamily="34" charset="0"/>
              </a:rPr>
              <a:t>to</a:t>
            </a:r>
            <a:r>
              <a:rPr lang="pt-BR" sz="1800" dirty="0">
                <a:solidFill>
                  <a:srgbClr val="FFFF00"/>
                </a:solidFill>
                <a:effectLst>
                  <a:outerShdw blurRad="38100" dist="38100" dir="2700000" algn="tl">
                    <a:srgbClr val="000000">
                      <a:alpha val="43137"/>
                    </a:srgbClr>
                  </a:outerShdw>
                </a:effectLst>
                <a:latin typeface="Calibri" pitchFamily="34" charset="0"/>
              </a:rPr>
              <a:t> </a:t>
            </a:r>
            <a:r>
              <a:rPr lang="pt-BR" sz="1800" dirty="0" err="1">
                <a:solidFill>
                  <a:srgbClr val="FFFF00"/>
                </a:solidFill>
                <a:effectLst>
                  <a:outerShdw blurRad="38100" dist="38100" dir="2700000" algn="tl">
                    <a:srgbClr val="000000">
                      <a:alpha val="43137"/>
                    </a:srgbClr>
                  </a:outerShdw>
                </a:effectLst>
                <a:latin typeface="Calibri" pitchFamily="34" charset="0"/>
              </a:rPr>
              <a:t>today</a:t>
            </a:r>
            <a:r>
              <a:rPr lang="pt-BR" sz="1800" dirty="0">
                <a:solidFill>
                  <a:srgbClr val="FFFF00"/>
                </a:solidFill>
                <a:effectLst>
                  <a:outerShdw blurRad="38100" dist="38100" dir="2700000" algn="tl">
                    <a:srgbClr val="000000">
                      <a:alpha val="43137"/>
                    </a:srgbClr>
                  </a:outerShdw>
                </a:effectLst>
                <a:latin typeface="Calibri" pitchFamily="34" charset="0"/>
              </a:rPr>
              <a:t>.  </a:t>
            </a:r>
            <a:r>
              <a:rPr lang="en-US" sz="1800" dirty="0">
                <a:solidFill>
                  <a:srgbClr val="FFFF00"/>
                </a:solidFill>
                <a:effectLst>
                  <a:outerShdw blurRad="38100" dist="38100" dir="2700000" algn="tl">
                    <a:srgbClr val="000000">
                      <a:alpha val="43137"/>
                    </a:srgbClr>
                  </a:outerShdw>
                </a:effectLst>
                <a:latin typeface="Calibri" pitchFamily="34" charset="0"/>
              </a:rPr>
              <a:t>Secular variation in </a:t>
            </a:r>
            <a:r>
              <a:rPr lang="en-US" sz="1800" dirty="0" err="1">
                <a:solidFill>
                  <a:srgbClr val="FFFF00"/>
                </a:solidFill>
                <a:effectLst>
                  <a:outerShdw blurRad="38100" dist="38100" dir="2700000" algn="tl">
                    <a:srgbClr val="000000">
                      <a:alpha val="43137"/>
                    </a:srgbClr>
                  </a:outerShdw>
                </a:effectLst>
                <a:latin typeface="Calibri" pitchFamily="34" charset="0"/>
              </a:rPr>
              <a:t>metallogenic</a:t>
            </a:r>
            <a:r>
              <a:rPr lang="en-US" sz="1800" dirty="0">
                <a:solidFill>
                  <a:srgbClr val="FFFF00"/>
                </a:solidFill>
                <a:effectLst>
                  <a:outerShdw blurRad="38100" dist="38100" dir="2700000" algn="tl">
                    <a:srgbClr val="000000">
                      <a:alpha val="43137"/>
                    </a:srgbClr>
                  </a:outerShdw>
                </a:effectLst>
                <a:latin typeface="Calibri" pitchFamily="34" charset="0"/>
              </a:rPr>
              <a:t> potential in Archaean cratons made them more richly endowed in some types of mineral deposits than younger terrains, reflecting more efficient transfer of elements from the mantle to the </a:t>
            </a:r>
            <a:r>
              <a:rPr lang="pt-BR" sz="1800" dirty="0">
                <a:solidFill>
                  <a:srgbClr val="FFFF00"/>
                </a:solidFill>
                <a:effectLst>
                  <a:outerShdw blurRad="38100" dist="38100" dir="2700000" algn="tl">
                    <a:srgbClr val="000000">
                      <a:alpha val="43137"/>
                    </a:srgbClr>
                  </a:outerShdw>
                </a:effectLst>
                <a:latin typeface="Calibri" pitchFamily="34" charset="0"/>
              </a:rPr>
              <a:t>continental </a:t>
            </a:r>
            <a:r>
              <a:rPr lang="pt-BR" sz="1800" dirty="0" err="1">
                <a:solidFill>
                  <a:srgbClr val="FFFF00"/>
                </a:solidFill>
                <a:effectLst>
                  <a:outerShdw blurRad="38100" dist="38100" dir="2700000" algn="tl">
                    <a:srgbClr val="000000">
                      <a:alpha val="43137"/>
                    </a:srgbClr>
                  </a:outerShdw>
                </a:effectLst>
                <a:latin typeface="Calibri" pitchFamily="34" charset="0"/>
              </a:rPr>
              <a:t>lithosphere</a:t>
            </a:r>
            <a:r>
              <a:rPr lang="pt-BR" sz="1800" dirty="0">
                <a:solidFill>
                  <a:srgbClr val="FFFF00"/>
                </a:solidFill>
                <a:effectLst>
                  <a:outerShdw blurRad="38100" dist="38100" dir="2700000" algn="tl">
                    <a:srgbClr val="000000">
                      <a:alpha val="43137"/>
                    </a:srgbClr>
                  </a:outerShdw>
                </a:effectLst>
                <a:latin typeface="Calibri" pitchFamily="34" charset="0"/>
              </a:rPr>
              <a:t> </a:t>
            </a:r>
            <a:r>
              <a:rPr lang="pt-BR" sz="1400" dirty="0">
                <a:solidFill>
                  <a:srgbClr val="FFFF00"/>
                </a:solidFill>
                <a:effectLst>
                  <a:outerShdw blurRad="38100" dist="38100" dir="2700000" algn="tl">
                    <a:srgbClr val="000000">
                      <a:alpha val="43137"/>
                    </a:srgbClr>
                  </a:outerShdw>
                </a:effectLst>
                <a:latin typeface="Calibri" pitchFamily="34" charset="0"/>
              </a:rPr>
              <a:t>(De </a:t>
            </a:r>
            <a:r>
              <a:rPr lang="pt-BR" sz="1400" dirty="0" err="1">
                <a:solidFill>
                  <a:srgbClr val="FFFF00"/>
                </a:solidFill>
                <a:effectLst>
                  <a:outerShdw blurRad="38100" dist="38100" dir="2700000" algn="tl">
                    <a:srgbClr val="000000">
                      <a:alpha val="43137"/>
                    </a:srgbClr>
                  </a:outerShdw>
                </a:effectLst>
                <a:latin typeface="Calibri" pitchFamily="34" charset="0"/>
              </a:rPr>
              <a:t>Wit</a:t>
            </a:r>
            <a:r>
              <a:rPr lang="pt-BR" sz="1400" dirty="0">
                <a:solidFill>
                  <a:srgbClr val="FFFF00"/>
                </a:solidFill>
                <a:effectLst>
                  <a:outerShdw blurRad="38100" dist="38100" dir="2700000" algn="tl">
                    <a:srgbClr val="000000">
                      <a:alpha val="43137"/>
                    </a:srgbClr>
                  </a:outerShdw>
                </a:effectLst>
                <a:latin typeface="Calibri" pitchFamily="34" charset="0"/>
              </a:rPr>
              <a:t> &amp; </a:t>
            </a:r>
            <a:r>
              <a:rPr lang="en-US" sz="1400" dirty="0" err="1">
                <a:solidFill>
                  <a:srgbClr val="FFFF00"/>
                </a:solidFill>
                <a:effectLst>
                  <a:outerShdw blurRad="38100" dist="38100" dir="2700000" algn="tl">
                    <a:srgbClr val="000000">
                      <a:alpha val="43137"/>
                    </a:srgbClr>
                  </a:outerShdw>
                </a:effectLst>
                <a:latin typeface="Calibri" pitchFamily="34" charset="0"/>
              </a:rPr>
              <a:t>Thiart</a:t>
            </a:r>
            <a:r>
              <a:rPr lang="en-US" sz="1400" dirty="0">
                <a:solidFill>
                  <a:srgbClr val="FFFF00"/>
                </a:solidFill>
                <a:effectLst>
                  <a:outerShdw blurRad="38100" dist="38100" dir="2700000" algn="tl">
                    <a:srgbClr val="000000">
                      <a:alpha val="43137"/>
                    </a:srgbClr>
                  </a:outerShdw>
                </a:effectLst>
                <a:latin typeface="Calibri" pitchFamily="34" charset="0"/>
              </a:rPr>
              <a:t> 2005)</a:t>
            </a:r>
            <a:r>
              <a:rPr lang="pt-BR" sz="1800" dirty="0">
                <a:solidFill>
                  <a:srgbClr val="FFFF00"/>
                </a:solidFill>
                <a:effectLst>
                  <a:outerShdw blurRad="38100" dist="38100" dir="2700000" algn="tl">
                    <a:srgbClr val="000000">
                      <a:alpha val="43137"/>
                    </a:srgbClr>
                  </a:outerShdw>
                </a:effectLst>
                <a:latin typeface="Calibri" pitchFamily="34" charset="0"/>
              </a:rPr>
              <a:t>. </a:t>
            </a:r>
          </a:p>
          <a:p>
            <a:pPr algn="ctr">
              <a:defRPr/>
            </a:pPr>
            <a:r>
              <a:rPr lang="pt-BR" sz="1900" b="1" dirty="0" err="1">
                <a:solidFill>
                  <a:srgbClr val="E490C6"/>
                </a:solidFill>
                <a:effectLst>
                  <a:outerShdw blurRad="38100" dist="38100" dir="2700000" algn="tl">
                    <a:srgbClr val="000000">
                      <a:alpha val="43137"/>
                    </a:srgbClr>
                  </a:outerShdw>
                </a:effectLst>
                <a:latin typeface="Calibri" pitchFamily="34" charset="0"/>
              </a:rPr>
              <a:t>Although</a:t>
            </a:r>
            <a:r>
              <a:rPr lang="pt-BR" sz="1900" b="1" dirty="0">
                <a:solidFill>
                  <a:srgbClr val="E490C6"/>
                </a:solidFill>
                <a:effectLst>
                  <a:outerShdw blurRad="38100" dist="38100" dir="2700000" algn="tl">
                    <a:srgbClr val="000000">
                      <a:alpha val="43137"/>
                    </a:srgbClr>
                  </a:outerShdw>
                </a:effectLst>
                <a:latin typeface="Calibri" pitchFamily="34" charset="0"/>
              </a:rPr>
              <a:t> </a:t>
            </a:r>
            <a:r>
              <a:rPr lang="pt-BR" sz="1900" b="1" dirty="0" err="1">
                <a:solidFill>
                  <a:srgbClr val="E490C6"/>
                </a:solidFill>
                <a:effectLst>
                  <a:outerShdw blurRad="38100" dist="38100" dir="2700000" algn="tl">
                    <a:srgbClr val="000000">
                      <a:alpha val="43137"/>
                    </a:srgbClr>
                  </a:outerShdw>
                </a:effectLst>
                <a:latin typeface="Calibri" pitchFamily="34" charset="0"/>
              </a:rPr>
              <a:t>only</a:t>
            </a:r>
            <a:r>
              <a:rPr lang="pt-BR" sz="1900" b="1" dirty="0">
                <a:solidFill>
                  <a:srgbClr val="E490C6"/>
                </a:solidFill>
                <a:effectLst>
                  <a:outerShdw blurRad="38100" dist="38100" dir="2700000" algn="tl">
                    <a:srgbClr val="000000">
                      <a:alpha val="43137"/>
                    </a:srgbClr>
                  </a:outerShdw>
                </a:effectLst>
                <a:latin typeface="Calibri" pitchFamily="34" charset="0"/>
              </a:rPr>
              <a:t> 6% </a:t>
            </a:r>
            <a:r>
              <a:rPr lang="pt-BR" sz="1900" b="1" dirty="0" err="1">
                <a:solidFill>
                  <a:srgbClr val="E490C6"/>
                </a:solidFill>
                <a:effectLst>
                  <a:outerShdw blurRad="38100" dist="38100" dir="2700000" algn="tl">
                    <a:srgbClr val="000000">
                      <a:alpha val="43137"/>
                    </a:srgbClr>
                  </a:outerShdw>
                </a:effectLst>
                <a:latin typeface="Calibri" pitchFamily="34" charset="0"/>
              </a:rPr>
              <a:t>of</a:t>
            </a:r>
            <a:r>
              <a:rPr lang="pt-BR" sz="1900" b="1" dirty="0">
                <a:solidFill>
                  <a:srgbClr val="E490C6"/>
                </a:solidFill>
                <a:effectLst>
                  <a:outerShdw blurRad="38100" dist="38100" dir="2700000" algn="tl">
                    <a:srgbClr val="000000">
                      <a:alpha val="43137"/>
                    </a:srgbClr>
                  </a:outerShdw>
                </a:effectLst>
                <a:latin typeface="Calibri" pitchFamily="34" charset="0"/>
              </a:rPr>
              <a:t> </a:t>
            </a:r>
            <a:r>
              <a:rPr lang="pt-BR" sz="1900" b="1" dirty="0" err="1">
                <a:solidFill>
                  <a:srgbClr val="E490C6"/>
                </a:solidFill>
                <a:effectLst>
                  <a:outerShdw blurRad="38100" dist="38100" dir="2700000" algn="tl">
                    <a:srgbClr val="000000">
                      <a:alpha val="43137"/>
                    </a:srgbClr>
                  </a:outerShdw>
                </a:effectLst>
                <a:latin typeface="Calibri" pitchFamily="34" charset="0"/>
              </a:rPr>
              <a:t>the</a:t>
            </a:r>
            <a:r>
              <a:rPr lang="pt-BR" sz="1900" b="1" dirty="0">
                <a:solidFill>
                  <a:srgbClr val="E490C6"/>
                </a:solidFill>
                <a:effectLst>
                  <a:outerShdw blurRad="38100" dist="38100" dir="2700000" algn="tl">
                    <a:srgbClr val="000000">
                      <a:alpha val="43137"/>
                    </a:srgbClr>
                  </a:outerShdw>
                </a:effectLst>
                <a:latin typeface="Calibri" pitchFamily="34" charset="0"/>
              </a:rPr>
              <a:t> continental </a:t>
            </a:r>
            <a:r>
              <a:rPr lang="pt-BR" sz="1900" b="1" dirty="0" err="1">
                <a:solidFill>
                  <a:srgbClr val="E490C6"/>
                </a:solidFill>
                <a:effectLst>
                  <a:outerShdw blurRad="38100" dist="38100" dir="2700000" algn="tl">
                    <a:srgbClr val="000000">
                      <a:alpha val="43137"/>
                    </a:srgbClr>
                  </a:outerShdw>
                </a:effectLst>
                <a:latin typeface="Calibri" pitchFamily="34" charset="0"/>
              </a:rPr>
              <a:t>lithosphere</a:t>
            </a:r>
            <a:r>
              <a:rPr lang="pt-BR" sz="1900" b="1" dirty="0">
                <a:solidFill>
                  <a:srgbClr val="E490C6"/>
                </a:solidFill>
                <a:effectLst>
                  <a:outerShdw blurRad="38100" dist="38100" dir="2700000" algn="tl">
                    <a:srgbClr val="000000">
                      <a:alpha val="43137"/>
                    </a:srgbClr>
                  </a:outerShdw>
                </a:effectLst>
                <a:latin typeface="Calibri" pitchFamily="34" charset="0"/>
              </a:rPr>
              <a:t> </a:t>
            </a:r>
            <a:r>
              <a:rPr lang="pt-BR" sz="1900" b="1" dirty="0" err="1">
                <a:solidFill>
                  <a:srgbClr val="E490C6"/>
                </a:solidFill>
                <a:effectLst>
                  <a:outerShdw blurRad="38100" dist="38100" dir="2700000" algn="tl">
                    <a:srgbClr val="000000">
                      <a:alpha val="43137"/>
                    </a:srgbClr>
                  </a:outerShdw>
                </a:effectLst>
                <a:latin typeface="Calibri" pitchFamily="34" charset="0"/>
              </a:rPr>
              <a:t>is</a:t>
            </a:r>
            <a:r>
              <a:rPr lang="pt-BR" sz="1900" b="1" dirty="0">
                <a:solidFill>
                  <a:srgbClr val="E490C6"/>
                </a:solidFill>
                <a:effectLst>
                  <a:outerShdw blurRad="38100" dist="38100" dir="2700000" algn="tl">
                    <a:srgbClr val="000000">
                      <a:alpha val="43137"/>
                    </a:srgbClr>
                  </a:outerShdw>
                </a:effectLst>
                <a:latin typeface="Calibri" pitchFamily="34" charset="0"/>
              </a:rPr>
              <a:t> </a:t>
            </a:r>
            <a:r>
              <a:rPr lang="pt-BR" sz="1900" b="1" dirty="0" err="1">
                <a:solidFill>
                  <a:srgbClr val="E490C6"/>
                </a:solidFill>
                <a:effectLst>
                  <a:outerShdw blurRad="38100" dist="38100" dir="2700000" algn="tl">
                    <a:srgbClr val="000000">
                      <a:alpha val="43137"/>
                    </a:srgbClr>
                  </a:outerShdw>
                </a:effectLst>
                <a:latin typeface="Calibri" pitchFamily="34" charset="0"/>
              </a:rPr>
              <a:t>Archaean</a:t>
            </a:r>
            <a:r>
              <a:rPr lang="pt-BR" sz="1900" b="1" dirty="0">
                <a:solidFill>
                  <a:srgbClr val="E490C6"/>
                </a:solidFill>
                <a:effectLst>
                  <a:outerShdw blurRad="38100" dist="38100" dir="2700000" algn="tl">
                    <a:srgbClr val="000000">
                      <a:alpha val="43137"/>
                    </a:srgbClr>
                  </a:outerShdw>
                </a:effectLst>
                <a:latin typeface="Calibri" pitchFamily="34" charset="0"/>
              </a:rPr>
              <a:t>, it </a:t>
            </a:r>
            <a:r>
              <a:rPr lang="pt-BR" sz="1900" b="1" dirty="0" err="1">
                <a:solidFill>
                  <a:srgbClr val="E490C6"/>
                </a:solidFill>
                <a:effectLst>
                  <a:outerShdw blurRad="38100" dist="38100" dir="2700000" algn="tl">
                    <a:srgbClr val="000000">
                      <a:alpha val="43137"/>
                    </a:srgbClr>
                  </a:outerShdw>
                </a:effectLst>
                <a:latin typeface="Calibri" pitchFamily="34" charset="0"/>
              </a:rPr>
              <a:t>contains</a:t>
            </a:r>
            <a:r>
              <a:rPr lang="pt-BR" sz="1900" b="1" dirty="0">
                <a:solidFill>
                  <a:srgbClr val="E490C6"/>
                </a:solidFill>
                <a:effectLst>
                  <a:outerShdw blurRad="38100" dist="38100" dir="2700000" algn="tl">
                    <a:srgbClr val="000000">
                      <a:alpha val="43137"/>
                    </a:srgbClr>
                  </a:outerShdw>
                </a:effectLst>
                <a:latin typeface="Calibri" pitchFamily="34" charset="0"/>
              </a:rPr>
              <a:t> </a:t>
            </a:r>
            <a:r>
              <a:rPr lang="pt-BR" sz="1900" b="1" dirty="0">
                <a:solidFill>
                  <a:srgbClr val="FF0000"/>
                </a:solidFill>
                <a:effectLst>
                  <a:outerShdw blurRad="38100" dist="38100" dir="2700000" algn="tl">
                    <a:srgbClr val="000000">
                      <a:alpha val="43137"/>
                    </a:srgbClr>
                  </a:outerShdw>
                </a:effectLst>
                <a:latin typeface="Calibri" pitchFamily="34" charset="0"/>
              </a:rPr>
              <a:t>~25% </a:t>
            </a:r>
            <a:r>
              <a:rPr lang="pt-BR" sz="1900" b="1" dirty="0" err="1">
                <a:solidFill>
                  <a:srgbClr val="FF0000"/>
                </a:solidFill>
                <a:effectLst>
                  <a:outerShdw blurRad="38100" dist="38100" dir="2700000" algn="tl">
                    <a:srgbClr val="000000">
                      <a:alpha val="43137"/>
                    </a:srgbClr>
                  </a:outerShdw>
                </a:effectLst>
                <a:latin typeface="Calibri" pitchFamily="34" charset="0"/>
              </a:rPr>
              <a:t>of</a:t>
            </a:r>
            <a:r>
              <a:rPr lang="pt-BR" sz="1900" b="1" dirty="0">
                <a:solidFill>
                  <a:srgbClr val="FF0000"/>
                </a:solidFill>
                <a:effectLst>
                  <a:outerShdw blurRad="38100" dist="38100" dir="2700000" algn="tl">
                    <a:srgbClr val="000000">
                      <a:alpha val="43137"/>
                    </a:srgbClr>
                  </a:outerShdw>
                </a:effectLst>
                <a:latin typeface="Calibri" pitchFamily="34" charset="0"/>
              </a:rPr>
              <a:t> </a:t>
            </a:r>
            <a:r>
              <a:rPr lang="pt-BR" sz="1900" b="1" dirty="0" err="1">
                <a:solidFill>
                  <a:srgbClr val="FF0000"/>
                </a:solidFill>
                <a:effectLst>
                  <a:outerShdw blurRad="38100" dist="38100" dir="2700000" algn="tl">
                    <a:srgbClr val="000000">
                      <a:alpha val="43137"/>
                    </a:srgbClr>
                  </a:outerShdw>
                </a:effectLst>
                <a:latin typeface="Calibri" pitchFamily="34" charset="0"/>
              </a:rPr>
              <a:t>all</a:t>
            </a:r>
            <a:r>
              <a:rPr lang="pt-BR" sz="1900" b="1" dirty="0">
                <a:solidFill>
                  <a:srgbClr val="FF0000"/>
                </a:solidFill>
                <a:effectLst>
                  <a:outerShdw blurRad="38100" dist="38100" dir="2700000" algn="tl">
                    <a:srgbClr val="000000">
                      <a:alpha val="43137"/>
                    </a:srgbClr>
                  </a:outerShdw>
                </a:effectLst>
                <a:latin typeface="Calibri" pitchFamily="34" charset="0"/>
              </a:rPr>
              <a:t> </a:t>
            </a:r>
            <a:r>
              <a:rPr lang="pt-BR" sz="1900" b="1" u="sng" dirty="0" err="1">
                <a:solidFill>
                  <a:srgbClr val="FF0000"/>
                </a:solidFill>
                <a:effectLst>
                  <a:outerShdw blurRad="38100" dist="38100" dir="2700000" algn="tl">
                    <a:srgbClr val="000000">
                      <a:alpha val="43137"/>
                    </a:srgbClr>
                  </a:outerShdw>
                </a:effectLst>
                <a:latin typeface="Calibri" pitchFamily="34" charset="0"/>
              </a:rPr>
              <a:t>gold</a:t>
            </a:r>
            <a:r>
              <a:rPr lang="pt-BR" sz="1900" b="1" dirty="0">
                <a:solidFill>
                  <a:srgbClr val="FF0000"/>
                </a:solidFill>
                <a:effectLst>
                  <a:outerShdw blurRad="38100" dist="38100" dir="2700000" algn="tl">
                    <a:srgbClr val="000000">
                      <a:alpha val="43137"/>
                    </a:srgbClr>
                  </a:outerShdw>
                </a:effectLst>
                <a:latin typeface="Calibri" pitchFamily="34" charset="0"/>
              </a:rPr>
              <a:t> </a:t>
            </a:r>
            <a:r>
              <a:rPr lang="pt-BR" sz="1900" b="1" dirty="0" err="1">
                <a:solidFill>
                  <a:srgbClr val="FF0000"/>
                </a:solidFill>
                <a:effectLst>
                  <a:outerShdw blurRad="38100" dist="38100" dir="2700000" algn="tl">
                    <a:srgbClr val="000000">
                      <a:alpha val="43137"/>
                    </a:srgbClr>
                  </a:outerShdw>
                </a:effectLst>
                <a:latin typeface="Calibri" pitchFamily="34" charset="0"/>
              </a:rPr>
              <a:t>resources</a:t>
            </a:r>
            <a:r>
              <a:rPr lang="pt-BR" sz="1900" b="1" dirty="0">
                <a:solidFill>
                  <a:srgbClr val="E490C6"/>
                </a:solidFill>
                <a:effectLst>
                  <a:outerShdw blurRad="38100" dist="38100" dir="2700000" algn="tl">
                    <a:srgbClr val="000000">
                      <a:alpha val="43137"/>
                    </a:srgbClr>
                  </a:outerShdw>
                </a:effectLst>
                <a:latin typeface="Calibri" pitchFamily="34" charset="0"/>
              </a:rPr>
              <a:t> </a:t>
            </a:r>
            <a:r>
              <a:rPr lang="pt-BR" sz="1400" b="1" dirty="0">
                <a:solidFill>
                  <a:srgbClr val="E490C6"/>
                </a:solidFill>
                <a:effectLst>
                  <a:outerShdw blurRad="38100" dist="38100" dir="2700000" algn="tl">
                    <a:srgbClr val="000000">
                      <a:alpha val="43137"/>
                    </a:srgbClr>
                  </a:outerShdw>
                </a:effectLst>
                <a:latin typeface="Calibri" pitchFamily="34" charset="0"/>
              </a:rPr>
              <a:t>(</a:t>
            </a:r>
            <a:r>
              <a:rPr lang="pt-BR" sz="1400" dirty="0">
                <a:solidFill>
                  <a:srgbClr val="E490C6"/>
                </a:solidFill>
                <a:effectLst>
                  <a:outerShdw blurRad="38100" dist="38100" dir="2700000" algn="tl">
                    <a:srgbClr val="000000">
                      <a:alpha val="43137"/>
                    </a:srgbClr>
                  </a:outerShdw>
                </a:effectLst>
                <a:latin typeface="Calibri" pitchFamily="34" charset="0"/>
              </a:rPr>
              <a:t>in </a:t>
            </a:r>
            <a:r>
              <a:rPr lang="pt-BR" sz="1400" dirty="0" err="1">
                <a:solidFill>
                  <a:srgbClr val="E490C6"/>
                </a:solidFill>
                <a:effectLst>
                  <a:outerShdw blurRad="38100" dist="38100" dir="2700000" algn="tl">
                    <a:srgbClr val="000000">
                      <a:alpha val="43137"/>
                    </a:srgbClr>
                  </a:outerShdw>
                </a:effectLst>
                <a:latin typeface="Calibri" pitchFamily="34" charset="0"/>
              </a:rPr>
              <a:t>Cawood</a:t>
            </a:r>
            <a:r>
              <a:rPr lang="pt-BR" sz="1400" dirty="0">
                <a:solidFill>
                  <a:srgbClr val="E490C6"/>
                </a:solidFill>
                <a:effectLst>
                  <a:outerShdw blurRad="38100" dist="38100" dir="2700000" algn="tl">
                    <a:srgbClr val="000000">
                      <a:alpha val="43137"/>
                    </a:srgbClr>
                  </a:outerShdw>
                </a:effectLst>
                <a:latin typeface="Calibri" pitchFamily="34" charset="0"/>
              </a:rPr>
              <a:t> &amp; </a:t>
            </a:r>
            <a:r>
              <a:rPr lang="pt-BR" sz="1400" dirty="0" err="1">
                <a:solidFill>
                  <a:srgbClr val="E490C6"/>
                </a:solidFill>
                <a:effectLst>
                  <a:outerShdw blurRad="38100" dist="38100" dir="2700000" algn="tl">
                    <a:srgbClr val="000000">
                      <a:alpha val="43137"/>
                    </a:srgbClr>
                  </a:outerShdw>
                </a:effectLst>
                <a:latin typeface="Calibri" pitchFamily="34" charset="0"/>
              </a:rPr>
              <a:t>Hawkesworth</a:t>
            </a:r>
            <a:r>
              <a:rPr lang="pt-BR" sz="1400" dirty="0">
                <a:solidFill>
                  <a:srgbClr val="E490C6"/>
                </a:solidFill>
                <a:effectLst>
                  <a:outerShdw blurRad="38100" dist="38100" dir="2700000" algn="tl">
                    <a:srgbClr val="000000">
                      <a:alpha val="43137"/>
                    </a:srgbClr>
                  </a:outerShdw>
                </a:effectLst>
                <a:latin typeface="Calibri" pitchFamily="34" charset="0"/>
              </a:rPr>
              <a:t>, 2016</a:t>
            </a:r>
            <a:r>
              <a:rPr lang="pt-BR" sz="1900" b="1" dirty="0">
                <a:solidFill>
                  <a:srgbClr val="E490C6"/>
                </a:solidFill>
                <a:effectLst>
                  <a:outerShdw blurRad="38100" dist="38100" dir="2700000" algn="tl">
                    <a:srgbClr val="000000">
                      <a:alpha val="43137"/>
                    </a:srgbClr>
                  </a:outerShdw>
                </a:effectLst>
                <a:latin typeface="Calibri" pitchFamily="34" charset="0"/>
              </a:rPr>
              <a:t>).</a:t>
            </a:r>
          </a:p>
        </p:txBody>
      </p:sp>
      <p:pic>
        <p:nvPicPr>
          <p:cNvPr id="5" name="Picture 2"/>
          <p:cNvPicPr>
            <a:picLocks noChangeAspect="1" noChangeArrowheads="1"/>
          </p:cNvPicPr>
          <p:nvPr/>
        </p:nvPicPr>
        <p:blipFill>
          <a:blip r:embed="rId3" cstate="print"/>
          <a:srcRect l="5833" t="9828" r="61334" b="16050"/>
          <a:stretch>
            <a:fillRect/>
          </a:stretch>
        </p:blipFill>
        <p:spPr bwMode="auto">
          <a:xfrm>
            <a:off x="236007" y="1797199"/>
            <a:ext cx="3895874" cy="4284000"/>
          </a:xfrm>
          <a:prstGeom prst="rect">
            <a:avLst/>
          </a:prstGeom>
          <a:noFill/>
          <a:ln w="12700">
            <a:solidFill>
              <a:schemeClr val="tx1"/>
            </a:solidFill>
            <a:miter lim="800000"/>
            <a:headEnd/>
            <a:tailEnd/>
          </a:ln>
        </p:spPr>
      </p:pic>
      <p:sp>
        <p:nvSpPr>
          <p:cNvPr id="6" name="Rectangle 5"/>
          <p:cNvSpPr/>
          <p:nvPr/>
        </p:nvSpPr>
        <p:spPr>
          <a:xfrm>
            <a:off x="3275856" y="1772816"/>
            <a:ext cx="2199256" cy="276999"/>
          </a:xfrm>
          <a:prstGeom prst="rect">
            <a:avLst/>
          </a:prstGeom>
        </p:spPr>
        <p:txBody>
          <a:bodyPr wrap="none">
            <a:spAutoFit/>
          </a:bodyPr>
          <a:lstStyle/>
          <a:p>
            <a:r>
              <a:rPr lang="pt-BR" sz="1200">
                <a:latin typeface="Calibri" pitchFamily="34" charset="0"/>
              </a:rPr>
              <a:t>Cawood &amp; Hawkesworth (2016)</a:t>
            </a:r>
            <a:endParaRPr lang="pt-B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467544" y="476672"/>
            <a:ext cx="7416824" cy="5832648"/>
          </a:xfrm>
          <a:prstGeom prst="rect">
            <a:avLst/>
          </a:prstGeom>
          <a:solidFill>
            <a:schemeClr val="tx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6000" b="1"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mj-lt"/>
                <a:ea typeface="+mj-ea"/>
                <a:cs typeface="+mj-cs"/>
              </a:rPr>
              <a:t>Depósitos</a:t>
            </a:r>
            <a:r>
              <a:rPr kumimoji="0" lang="en-US" sz="60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rPr>
              <a:t> de </a:t>
            </a:r>
            <a:r>
              <a:rPr kumimoji="0" lang="en-US" sz="6000" b="1"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mj-lt"/>
                <a:ea typeface="+mj-ea"/>
                <a:cs typeface="+mj-cs"/>
              </a:rPr>
              <a:t>Ouro</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1200"/>
              </a:spcAft>
              <a:buClrTx/>
              <a:buSzTx/>
              <a:buFontTx/>
              <a:buNone/>
              <a:tabLst/>
              <a:defRPr/>
            </a:pPr>
            <a:r>
              <a:rPr lang="en-US" sz="4800" b="1" dirty="0" err="1">
                <a:solidFill>
                  <a:srgbClr val="D03C9B"/>
                </a:solidFill>
                <a:effectLst>
                  <a:outerShdw blurRad="38100" dist="38100" dir="2700000" algn="tl">
                    <a:srgbClr val="000000">
                      <a:alpha val="43137"/>
                    </a:srgbClr>
                  </a:outerShdw>
                </a:effectLst>
                <a:latin typeface="+mj-lt"/>
                <a:ea typeface="+mj-ea"/>
                <a:cs typeface="+mj-cs"/>
              </a:rPr>
              <a:t>Produção</a:t>
            </a:r>
            <a:endParaRPr lang="en-US" sz="4800" b="1" dirty="0">
              <a:solidFill>
                <a:srgbClr val="D03C9B"/>
              </a:solidFill>
              <a:effectLst>
                <a:outerShdw blurRad="38100" dist="38100" dir="2700000" algn="tl">
                  <a:srgbClr val="000000">
                    <a:alpha val="43137"/>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1200"/>
              </a:spcAft>
              <a:buClrTx/>
              <a:buSzTx/>
              <a:buFontTx/>
              <a:buNone/>
              <a:tabLst/>
              <a:defRPr/>
            </a:pPr>
            <a:r>
              <a:rPr lang="en-US" sz="4800" b="1" dirty="0" err="1">
                <a:solidFill>
                  <a:srgbClr val="D03C9B"/>
                </a:solidFill>
                <a:effectLst>
                  <a:outerShdw blurRad="38100" dist="38100" dir="2700000" algn="tl">
                    <a:srgbClr val="000000">
                      <a:alpha val="43137"/>
                    </a:srgbClr>
                  </a:outerShdw>
                </a:effectLst>
                <a:latin typeface="+mj-lt"/>
                <a:ea typeface="+mj-ea"/>
                <a:cs typeface="+mj-cs"/>
              </a:rPr>
              <a:t>Investimentos</a:t>
            </a:r>
            <a:endParaRPr lang="en-US" sz="4800" b="1" dirty="0">
              <a:solidFill>
                <a:srgbClr val="D03C9B"/>
              </a:solidFill>
              <a:effectLst>
                <a:outerShdw blurRad="38100" dist="38100" dir="2700000" algn="tl">
                  <a:srgbClr val="000000">
                    <a:alpha val="43137"/>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4800" b="1" i="0" u="none" strike="noStrike" kern="1200" cap="none" spc="0" normalizeH="0" baseline="0" noProof="0" dirty="0" err="1">
                <a:ln>
                  <a:noFill/>
                </a:ln>
                <a:solidFill>
                  <a:srgbClr val="D03C9B"/>
                </a:solidFill>
                <a:effectLst>
                  <a:outerShdw blurRad="38100" dist="38100" dir="2700000" algn="tl">
                    <a:srgbClr val="000000">
                      <a:alpha val="43137"/>
                    </a:srgbClr>
                  </a:outerShdw>
                </a:effectLst>
                <a:uLnTx/>
                <a:uFillTx/>
                <a:latin typeface="+mj-lt"/>
                <a:ea typeface="+mj-ea"/>
                <a:cs typeface="+mj-cs"/>
              </a:rPr>
              <a:t>Maiores</a:t>
            </a:r>
            <a:r>
              <a:rPr kumimoji="0" lang="en-US" sz="4800" b="1" i="0" u="none" strike="noStrike" kern="1200" cap="none" spc="0" normalizeH="0" noProof="0" dirty="0">
                <a:ln>
                  <a:noFill/>
                </a:ln>
                <a:solidFill>
                  <a:srgbClr val="D03C9B"/>
                </a:solidFill>
                <a:effectLst>
                  <a:outerShdw blurRad="38100" dist="38100" dir="2700000" algn="tl">
                    <a:srgbClr val="000000">
                      <a:alpha val="43137"/>
                    </a:srgbClr>
                  </a:outerShdw>
                </a:effectLst>
                <a:uLnTx/>
                <a:uFillTx/>
                <a:latin typeface="+mj-lt"/>
                <a:ea typeface="+mj-ea"/>
                <a:cs typeface="+mj-cs"/>
              </a:rPr>
              <a:t> minas</a:t>
            </a:r>
          </a:p>
          <a:p>
            <a:pPr marL="0" marR="0" lvl="0" indent="0" algn="ctr" defTabSz="914400" rtl="0" eaLnBrk="1" fontAlgn="auto" latinLnBrk="0" hangingPunct="1">
              <a:lnSpc>
                <a:spcPct val="100000"/>
              </a:lnSpc>
              <a:spcBef>
                <a:spcPct val="0"/>
              </a:spcBef>
              <a:spcAft>
                <a:spcPts val="1200"/>
              </a:spcAft>
              <a:buClrTx/>
              <a:buSzTx/>
              <a:buFontTx/>
              <a:buNone/>
              <a:tabLst/>
              <a:defRPr/>
            </a:pPr>
            <a:r>
              <a:rPr lang="en-US" sz="4800" b="1" dirty="0" err="1">
                <a:solidFill>
                  <a:srgbClr val="D03C9B"/>
                </a:solidFill>
                <a:effectLst>
                  <a:outerShdw blurRad="38100" dist="38100" dir="2700000" algn="tl">
                    <a:srgbClr val="000000">
                      <a:alpha val="43137"/>
                    </a:srgbClr>
                  </a:outerShdw>
                </a:effectLst>
                <a:latin typeface="+mj-lt"/>
                <a:ea typeface="+mj-ea"/>
                <a:cs typeface="+mj-cs"/>
              </a:rPr>
              <a:t>História</a:t>
            </a:r>
            <a:endParaRPr kumimoji="0" lang="en-US" sz="4800" b="1" i="0" u="none" strike="noStrike" kern="1200" cap="none" spc="0" normalizeH="0" noProof="0" dirty="0">
              <a:ln>
                <a:noFill/>
              </a:ln>
              <a:solidFill>
                <a:srgbClr val="D03C9B"/>
              </a:solidFill>
              <a:effectLst>
                <a:outerShdw blurRad="38100" dist="38100" dir="2700000" algn="tl">
                  <a:srgbClr val="000000">
                    <a:alpha val="43137"/>
                  </a:srgbClr>
                </a:outerShdw>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1200"/>
              </a:spcAft>
              <a:buClrTx/>
              <a:buSzTx/>
              <a:buFontTx/>
              <a:buNone/>
              <a:tabLst/>
              <a:defRPr/>
            </a:pPr>
            <a:r>
              <a:rPr lang="en-US" sz="4800" b="1" noProof="0" dirty="0" err="1">
                <a:solidFill>
                  <a:srgbClr val="D03C9B"/>
                </a:solidFill>
                <a:effectLst>
                  <a:outerShdw blurRad="38100" dist="38100" dir="2700000" algn="tl">
                    <a:srgbClr val="000000">
                      <a:alpha val="43137"/>
                    </a:srgbClr>
                  </a:outerShdw>
                </a:effectLst>
                <a:latin typeface="+mj-lt"/>
                <a:ea typeface="+mj-ea"/>
                <a:cs typeface="+mj-cs"/>
              </a:rPr>
              <a:t>Questões</a:t>
            </a:r>
            <a:r>
              <a:rPr lang="en-US" sz="4800" b="1" noProof="0" dirty="0">
                <a:solidFill>
                  <a:srgbClr val="D03C9B"/>
                </a:solidFill>
                <a:effectLst>
                  <a:outerShdw blurRad="38100" dist="38100" dir="2700000" algn="tl">
                    <a:srgbClr val="000000">
                      <a:alpha val="43137"/>
                    </a:srgbClr>
                  </a:outerShdw>
                </a:effectLst>
                <a:latin typeface="+mj-lt"/>
                <a:ea typeface="+mj-ea"/>
                <a:cs typeface="+mj-cs"/>
              </a:rPr>
              <a:t> </a:t>
            </a:r>
            <a:r>
              <a:rPr lang="en-US" sz="4800" b="1" noProof="0" dirty="0" err="1">
                <a:solidFill>
                  <a:srgbClr val="D03C9B"/>
                </a:solidFill>
                <a:effectLst>
                  <a:outerShdw blurRad="38100" dist="38100" dir="2700000" algn="tl">
                    <a:srgbClr val="000000">
                      <a:alpha val="43137"/>
                    </a:srgbClr>
                  </a:outerShdw>
                </a:effectLst>
                <a:latin typeface="+mj-lt"/>
                <a:ea typeface="+mj-ea"/>
                <a:cs typeface="+mj-cs"/>
              </a:rPr>
              <a:t>exploratórias</a:t>
            </a:r>
            <a:r>
              <a:rPr lang="en-US" sz="4800" b="1" noProof="0" dirty="0">
                <a:solidFill>
                  <a:srgbClr val="D03C9B"/>
                </a:solidFill>
                <a:effectLst>
                  <a:outerShdw blurRad="38100" dist="38100" dir="2700000" algn="tl">
                    <a:srgbClr val="000000">
                      <a:alpha val="43137"/>
                    </a:srgbClr>
                  </a:outerShdw>
                </a:effectLst>
                <a:latin typeface="+mj-lt"/>
                <a:ea typeface="+mj-ea"/>
                <a:cs typeface="+mj-cs"/>
              </a:rPr>
              <a:t> …</a:t>
            </a:r>
            <a:endParaRPr kumimoji="0" lang="en-US" sz="4800" b="1" i="0" u="none" strike="noStrike" kern="1200" cap="none" spc="0" normalizeH="0" baseline="0" noProof="0" dirty="0">
              <a:ln>
                <a:noFill/>
              </a:ln>
              <a:solidFill>
                <a:srgbClr val="D03C9B"/>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77877" y="-65059"/>
            <a:ext cx="5074643" cy="1938992"/>
          </a:xfrm>
          <a:prstGeom prst="rect">
            <a:avLst/>
          </a:prstGeom>
          <a:noFill/>
        </p:spPr>
        <p:txBody>
          <a:bodyPr wrap="square" rtlCol="0">
            <a:spAutoFit/>
          </a:bodyPr>
          <a:lstStyle/>
          <a:p>
            <a:r>
              <a:rPr lang="en-US" sz="1600" b="1" i="1" dirty="0">
                <a:effectLst>
                  <a:outerShdw blurRad="38100" dist="38100" dir="2700000" algn="tl">
                    <a:srgbClr val="000000">
                      <a:alpha val="43137"/>
                    </a:srgbClr>
                  </a:outerShdw>
                </a:effectLst>
                <a:latin typeface="Geometr415 Blk BT"/>
              </a:rPr>
              <a:t>       </a:t>
            </a:r>
            <a:r>
              <a:rPr lang="en-US" sz="2400" b="1" i="1" dirty="0">
                <a:solidFill>
                  <a:srgbClr val="FFC000"/>
                </a:solidFill>
                <a:effectLst>
                  <a:outerShdw blurRad="38100" dist="38100" dir="2700000" algn="tl">
                    <a:srgbClr val="000000">
                      <a:alpha val="43137"/>
                    </a:srgbClr>
                  </a:outerShdw>
                </a:effectLst>
                <a:latin typeface="Geometr415 Blk BT"/>
              </a:rPr>
              <a:t>Since 2012</a:t>
            </a:r>
          </a:p>
          <a:p>
            <a:endParaRPr lang="en-US" sz="1600" b="1" i="1" dirty="0">
              <a:effectLst>
                <a:outerShdw blurRad="38100" dist="38100" dir="2700000" algn="tl">
                  <a:srgbClr val="000000">
                    <a:alpha val="43137"/>
                  </a:srgbClr>
                </a:outerShdw>
              </a:effectLst>
              <a:latin typeface="Geometr415 Blk BT"/>
            </a:endParaRPr>
          </a:p>
          <a:p>
            <a:r>
              <a:rPr lang="en-US" sz="1600" b="1" dirty="0">
                <a:solidFill>
                  <a:srgbClr val="FF0000"/>
                </a:solidFill>
                <a:effectLst>
                  <a:outerShdw blurRad="38100" dist="38100" dir="2700000" algn="tl">
                    <a:srgbClr val="000000">
                      <a:alpha val="43137"/>
                    </a:srgbClr>
                  </a:outerShdw>
                </a:effectLst>
                <a:latin typeface="Geometr415 Blk BT"/>
              </a:rPr>
              <a:t></a:t>
            </a:r>
            <a:r>
              <a:rPr lang="en-US" sz="1600" b="1" dirty="0">
                <a:solidFill>
                  <a:srgbClr val="FF0000"/>
                </a:solidFill>
                <a:effectLst>
                  <a:outerShdw blurRad="38100" dist="38100" dir="2700000" algn="tl">
                    <a:srgbClr val="000000">
                      <a:alpha val="43137"/>
                    </a:srgbClr>
                  </a:outerShdw>
                </a:effectLst>
              </a:rPr>
              <a:t> </a:t>
            </a:r>
            <a:r>
              <a:rPr lang="en-US" sz="1600" dirty="0">
                <a:effectLst>
                  <a:outerShdw blurRad="38100" dist="38100" dir="2700000" algn="tl">
                    <a:srgbClr val="000000">
                      <a:alpha val="43137"/>
                    </a:srgbClr>
                  </a:outerShdw>
                </a:effectLst>
              </a:rPr>
              <a:t>Discovery rates </a:t>
            </a:r>
            <a:r>
              <a:rPr lang="en-US" sz="1600" b="1" dirty="0">
                <a:solidFill>
                  <a:srgbClr val="D85EAC"/>
                </a:solidFill>
                <a:effectLst>
                  <a:outerShdw blurRad="38100" dist="38100" dir="2700000" algn="tl">
                    <a:srgbClr val="000000">
                      <a:alpha val="43137"/>
                    </a:srgbClr>
                  </a:outerShdw>
                </a:effectLst>
                <a:sym typeface="Wingdings" pitchFamily="2" charset="2"/>
              </a:rPr>
              <a:t></a:t>
            </a:r>
            <a:r>
              <a:rPr lang="en-US" sz="1600" dirty="0">
                <a:effectLst>
                  <a:outerShdw blurRad="38100" dist="38100" dir="2700000" algn="tl">
                    <a:srgbClr val="000000">
                      <a:alpha val="43137"/>
                    </a:srgbClr>
                  </a:outerShdw>
                </a:effectLst>
                <a:sym typeface="Wingdings" pitchFamily="2" charset="2"/>
              </a:rPr>
              <a:t> </a:t>
            </a:r>
            <a:r>
              <a:rPr lang="en-US" sz="1600" dirty="0">
                <a:effectLst>
                  <a:outerShdw blurRad="38100" dist="38100" dir="2700000" algn="tl">
                    <a:srgbClr val="000000">
                      <a:alpha val="43137"/>
                    </a:srgbClr>
                  </a:outerShdw>
                </a:effectLst>
              </a:rPr>
              <a:t>declining</a:t>
            </a:r>
          </a:p>
          <a:p>
            <a:r>
              <a:rPr lang="en-US" sz="1600" b="1" dirty="0">
                <a:solidFill>
                  <a:srgbClr val="FF0000"/>
                </a:solidFill>
                <a:effectLst>
                  <a:outerShdw blurRad="38100" dist="38100" dir="2700000" algn="tl">
                    <a:srgbClr val="000000">
                      <a:alpha val="43137"/>
                    </a:srgbClr>
                  </a:outerShdw>
                </a:effectLst>
                <a:latin typeface="Geometr415 Blk BT"/>
              </a:rPr>
              <a:t> </a:t>
            </a:r>
            <a:r>
              <a:rPr lang="en-US" sz="1600" dirty="0">
                <a:effectLst>
                  <a:outerShdw blurRad="38100" dist="38100" dir="2700000" algn="tl">
                    <a:srgbClr val="000000">
                      <a:alpha val="43137"/>
                    </a:srgbClr>
                  </a:outerShdw>
                </a:effectLst>
              </a:rPr>
              <a:t>Costs </a:t>
            </a:r>
            <a:r>
              <a:rPr lang="en-US" sz="1600" b="1" dirty="0">
                <a:solidFill>
                  <a:srgbClr val="D85EAC"/>
                </a:solidFill>
                <a:effectLst>
                  <a:outerShdw blurRad="38100" dist="38100" dir="2700000" algn="tl">
                    <a:srgbClr val="000000">
                      <a:alpha val="43137"/>
                    </a:srgbClr>
                  </a:outerShdw>
                </a:effectLst>
                <a:sym typeface="Wingdings" pitchFamily="2" charset="2"/>
              </a:rPr>
              <a:t></a:t>
            </a:r>
            <a:r>
              <a:rPr lang="en-US" sz="1600" dirty="0">
                <a:effectLst>
                  <a:outerShdw blurRad="38100" dist="38100" dir="2700000" algn="tl">
                    <a:srgbClr val="000000">
                      <a:alpha val="43137"/>
                    </a:srgbClr>
                  </a:outerShdw>
                </a:effectLst>
                <a:sym typeface="Wingdings" pitchFamily="2" charset="2"/>
              </a:rPr>
              <a:t> </a:t>
            </a:r>
            <a:r>
              <a:rPr lang="en-US" sz="1600" dirty="0">
                <a:effectLst>
                  <a:outerShdw blurRad="38100" dist="38100" dir="2700000" algn="tl">
                    <a:srgbClr val="000000">
                      <a:alpha val="43137"/>
                    </a:srgbClr>
                  </a:outerShdw>
                </a:effectLst>
              </a:rPr>
              <a:t>rising steeply </a:t>
            </a:r>
            <a:r>
              <a:rPr lang="en-US" sz="1600" b="1" dirty="0">
                <a:solidFill>
                  <a:srgbClr val="D85EAC"/>
                </a:solidFill>
                <a:effectLst>
                  <a:outerShdw blurRad="38100" dist="38100" dir="2700000" algn="tl">
                    <a:srgbClr val="000000">
                      <a:alpha val="43137"/>
                    </a:srgbClr>
                  </a:outerShdw>
                </a:effectLst>
                <a:sym typeface="Wingdings" pitchFamily="2" charset="2"/>
              </a:rPr>
              <a:t></a:t>
            </a:r>
            <a:r>
              <a:rPr lang="en-US" sz="1600" dirty="0">
                <a:effectLst>
                  <a:outerShdw blurRad="38100" dist="38100" dir="2700000" algn="tl">
                    <a:srgbClr val="000000">
                      <a:alpha val="43137"/>
                    </a:srgbClr>
                  </a:outerShdw>
                </a:effectLst>
                <a:sym typeface="Wingdings" pitchFamily="2" charset="2"/>
              </a:rPr>
              <a:t> </a:t>
            </a:r>
            <a:r>
              <a:rPr lang="en-US" sz="1600" dirty="0">
                <a:effectLst>
                  <a:outerShdw blurRad="38100" dist="38100" dir="2700000" algn="tl">
                    <a:srgbClr val="000000">
                      <a:alpha val="43137"/>
                    </a:srgbClr>
                  </a:outerShdw>
                </a:effectLst>
              </a:rPr>
              <a:t>all-time high, </a:t>
            </a:r>
            <a:r>
              <a:rPr lang="en-US" sz="1600" dirty="0">
                <a:effectLst>
                  <a:outerShdw blurRad="38100" dist="38100" dir="2700000" algn="tl">
                    <a:srgbClr val="000000">
                      <a:alpha val="43137"/>
                    </a:srgbClr>
                  </a:outerShdw>
                </a:effectLst>
                <a:sym typeface="Wingdings" pitchFamily="2" charset="2"/>
              </a:rPr>
              <a:t>~ 3x </a:t>
            </a:r>
            <a:r>
              <a:rPr lang="en-US" sz="1600" dirty="0">
                <a:effectLst>
                  <a:outerShdw blurRad="38100" dist="38100" dir="2700000" algn="tl">
                    <a:srgbClr val="000000">
                      <a:alpha val="43137"/>
                    </a:srgbClr>
                  </a:outerShdw>
                </a:effectLst>
              </a:rPr>
              <a:t> 2005 	</a:t>
            </a:r>
            <a:endParaRPr lang="en-US" sz="2000" dirty="0">
              <a:effectLst>
                <a:outerShdw blurRad="38100" dist="38100" dir="2700000" algn="tl">
                  <a:srgbClr val="000000">
                    <a:alpha val="43137"/>
                  </a:srgbClr>
                </a:outerShdw>
              </a:effectLst>
            </a:endParaRPr>
          </a:p>
          <a:p>
            <a:r>
              <a:rPr lang="en-US" sz="1600" b="1" dirty="0">
                <a:solidFill>
                  <a:srgbClr val="FF0000"/>
                </a:solidFill>
                <a:effectLst>
                  <a:outerShdw blurRad="38100" dist="38100" dir="2700000" algn="tl">
                    <a:srgbClr val="000000">
                      <a:alpha val="43137"/>
                    </a:srgbClr>
                  </a:outerShdw>
                </a:effectLst>
                <a:latin typeface="Geometr415 Blk BT"/>
              </a:rPr>
              <a:t> </a:t>
            </a:r>
            <a:r>
              <a:rPr lang="en-US" sz="1600" dirty="0">
                <a:effectLst>
                  <a:outerShdw blurRad="38100" dist="38100" dir="2700000" algn="tl">
                    <a:srgbClr val="000000">
                      <a:alpha val="43137"/>
                    </a:srgbClr>
                  </a:outerShdw>
                </a:effectLst>
              </a:rPr>
              <a:t>Financing  </a:t>
            </a:r>
            <a:r>
              <a:rPr lang="en-US" sz="1600" b="1" dirty="0">
                <a:solidFill>
                  <a:srgbClr val="D85EAC"/>
                </a:solidFill>
                <a:effectLst>
                  <a:outerShdw blurRad="38100" dist="38100" dir="2700000" algn="tl">
                    <a:srgbClr val="000000">
                      <a:alpha val="43137"/>
                    </a:srgbClr>
                  </a:outerShdw>
                </a:effectLst>
                <a:sym typeface="Wingdings" pitchFamily="2" charset="2"/>
              </a:rPr>
              <a:t></a:t>
            </a:r>
            <a:r>
              <a:rPr lang="en-US" sz="1600" dirty="0">
                <a:effectLst>
                  <a:outerShdw blurRad="38100" dist="38100" dir="2700000" algn="tl">
                    <a:srgbClr val="000000">
                      <a:alpha val="43137"/>
                    </a:srgbClr>
                  </a:outerShdw>
                </a:effectLst>
                <a:sym typeface="Wingdings" pitchFamily="2" charset="2"/>
              </a:rPr>
              <a:t> </a:t>
            </a:r>
            <a:r>
              <a:rPr lang="en-US" sz="1600" dirty="0">
                <a:effectLst>
                  <a:outerShdw blurRad="38100" dist="38100" dir="2700000" algn="tl">
                    <a:srgbClr val="000000">
                      <a:alpha val="43137"/>
                    </a:srgbClr>
                  </a:outerShdw>
                </a:effectLst>
              </a:rPr>
              <a:t>restricted 		</a:t>
            </a:r>
          </a:p>
          <a:p>
            <a:endParaRPr lang="en-US" sz="1600" dirty="0">
              <a:effectLst>
                <a:outerShdw blurRad="38100" dist="38100" dir="2700000" algn="tl">
                  <a:srgbClr val="000000">
                    <a:alpha val="43137"/>
                  </a:srgbClr>
                </a:outerShdw>
              </a:effectLst>
            </a:endParaRPr>
          </a:p>
          <a:p>
            <a:endParaRPr lang="pt-BR" sz="1600" dirty="0">
              <a:effectLst>
                <a:outerShdw blurRad="38100" dist="38100" dir="2700000" algn="tl">
                  <a:srgbClr val="000000">
                    <a:alpha val="43137"/>
                  </a:srgbClr>
                </a:outerShdw>
              </a:effectLst>
            </a:endParaRPr>
          </a:p>
        </p:txBody>
      </p:sp>
      <p:sp>
        <p:nvSpPr>
          <p:cNvPr id="17" name="Rectangle 16"/>
          <p:cNvSpPr/>
          <p:nvPr/>
        </p:nvSpPr>
        <p:spPr>
          <a:xfrm>
            <a:off x="2195736" y="1412776"/>
            <a:ext cx="5074642" cy="400110"/>
          </a:xfrm>
          <a:prstGeom prst="rect">
            <a:avLst/>
          </a:prstGeom>
        </p:spPr>
        <p:txBody>
          <a:bodyPr wrap="square">
            <a:spAutoFit/>
          </a:bodyPr>
          <a:lstStyle/>
          <a:p>
            <a:r>
              <a:rPr lang="en-US" sz="2000" b="1" dirty="0">
                <a:solidFill>
                  <a:srgbClr val="FFFF00"/>
                </a:solidFill>
                <a:effectLst>
                  <a:outerShdw blurRad="38100" dist="38100" dir="2700000" algn="tl">
                    <a:srgbClr val="000000">
                      <a:alpha val="43137"/>
                    </a:srgbClr>
                  </a:outerShdw>
                </a:effectLst>
                <a:sym typeface="Wingdings" pitchFamily="2" charset="2"/>
              </a:rPr>
              <a:t></a:t>
            </a:r>
            <a:r>
              <a:rPr lang="en-US" sz="2000" dirty="0">
                <a:solidFill>
                  <a:srgbClr val="FFFF00"/>
                </a:solidFill>
                <a:effectLst>
                  <a:outerShdw blurRad="38100" dist="38100" dir="2700000" algn="tl">
                    <a:srgbClr val="000000">
                      <a:alpha val="43137"/>
                    </a:srgbClr>
                  </a:outerShdw>
                </a:effectLst>
              </a:rPr>
              <a:t> </a:t>
            </a:r>
            <a:r>
              <a:rPr lang="en-US" sz="2000" dirty="0">
                <a:solidFill>
                  <a:prstClr val="black"/>
                </a:solidFill>
                <a:effectLst>
                  <a:outerShdw blurRad="38100" dist="38100" dir="2700000" algn="tl">
                    <a:srgbClr val="000000">
                      <a:alpha val="43137"/>
                    </a:srgbClr>
                  </a:outerShdw>
                </a:effectLst>
              </a:rPr>
              <a:t>mineral exploration crisis</a:t>
            </a:r>
            <a:endParaRPr lang="pt-BR" dirty="0"/>
          </a:p>
        </p:txBody>
      </p:sp>
      <p:sp>
        <p:nvSpPr>
          <p:cNvPr id="4" name="Rectangle 3">
            <a:extLst>
              <a:ext uri="{FF2B5EF4-FFF2-40B4-BE49-F238E27FC236}">
                <a16:creationId xmlns:a16="http://schemas.microsoft.com/office/drawing/2014/main" id="{3FF513C8-3004-4560-8C2E-CE8EB30719EB}"/>
              </a:ext>
            </a:extLst>
          </p:cNvPr>
          <p:cNvSpPr/>
          <p:nvPr/>
        </p:nvSpPr>
        <p:spPr>
          <a:xfrm>
            <a:off x="142635" y="255423"/>
            <a:ext cx="3709285" cy="830997"/>
          </a:xfrm>
          <a:prstGeom prst="rect">
            <a:avLst/>
          </a:prstGeom>
          <a:ln>
            <a:solidFill>
              <a:schemeClr val="tx1"/>
            </a:solidFill>
          </a:ln>
        </p:spPr>
        <p:txBody>
          <a:bodyPr wrap="none">
            <a:spAutoFit/>
          </a:bodyPr>
          <a:lstStyle/>
          <a:p>
            <a:r>
              <a:rPr lang="en-US" sz="4800" b="1" i="1" u="sng" dirty="0">
                <a:solidFill>
                  <a:srgbClr val="FFFF00"/>
                </a:solidFill>
                <a:effectLst>
                  <a:outerShdw blurRad="38100" dist="38100" dir="2700000" algn="tl">
                    <a:srgbClr val="000000">
                      <a:alpha val="43137"/>
                    </a:srgbClr>
                  </a:outerShdw>
                </a:effectLst>
              </a:rPr>
              <a:t>Mas antes …..</a:t>
            </a:r>
            <a:endParaRPr lang="en-GB" sz="4800" i="1" dirty="0"/>
          </a:p>
        </p:txBody>
      </p:sp>
      <p:pic>
        <p:nvPicPr>
          <p:cNvPr id="26" name="Picture 25">
            <a:extLst>
              <a:ext uri="{FF2B5EF4-FFF2-40B4-BE49-F238E27FC236}">
                <a16:creationId xmlns:a16="http://schemas.microsoft.com/office/drawing/2014/main" id="{624A7303-CA8C-4507-A5E1-A509ED3321BC}"/>
              </a:ext>
            </a:extLst>
          </p:cNvPr>
          <p:cNvPicPr>
            <a:picLocks noChangeAspect="1"/>
          </p:cNvPicPr>
          <p:nvPr/>
        </p:nvPicPr>
        <p:blipFill>
          <a:blip r:embed="rId2"/>
          <a:stretch>
            <a:fillRect/>
          </a:stretch>
        </p:blipFill>
        <p:spPr>
          <a:xfrm>
            <a:off x="63795" y="1802773"/>
            <a:ext cx="8874050" cy="4727097"/>
          </a:xfrm>
          <a:prstGeom prst="rect">
            <a:avLst/>
          </a:prstGeom>
        </p:spPr>
      </p:pic>
      <p:grpSp>
        <p:nvGrpSpPr>
          <p:cNvPr id="7" name="Group 6">
            <a:extLst>
              <a:ext uri="{FF2B5EF4-FFF2-40B4-BE49-F238E27FC236}">
                <a16:creationId xmlns:a16="http://schemas.microsoft.com/office/drawing/2014/main" id="{A8515B1E-4DC2-4CDC-A86D-7DEC5FCF8039}"/>
              </a:ext>
            </a:extLst>
          </p:cNvPr>
          <p:cNvGrpSpPr/>
          <p:nvPr/>
        </p:nvGrpSpPr>
        <p:grpSpPr>
          <a:xfrm>
            <a:off x="323528" y="1548467"/>
            <a:ext cx="7922861" cy="4981403"/>
            <a:chOff x="316703" y="1812886"/>
            <a:chExt cx="7922861" cy="4981403"/>
          </a:xfrm>
        </p:grpSpPr>
        <p:grpSp>
          <p:nvGrpSpPr>
            <p:cNvPr id="9" name="Group 8">
              <a:extLst>
                <a:ext uri="{FF2B5EF4-FFF2-40B4-BE49-F238E27FC236}">
                  <a16:creationId xmlns:a16="http://schemas.microsoft.com/office/drawing/2014/main" id="{9EC46306-2D1D-498E-AD72-E1D1737F2A1D}"/>
                </a:ext>
              </a:extLst>
            </p:cNvPr>
            <p:cNvGrpSpPr/>
            <p:nvPr/>
          </p:nvGrpSpPr>
          <p:grpSpPr>
            <a:xfrm>
              <a:off x="316703" y="1812886"/>
              <a:ext cx="7920880" cy="4981403"/>
              <a:chOff x="323528" y="1812886"/>
              <a:chExt cx="7920880" cy="4981403"/>
            </a:xfrm>
          </p:grpSpPr>
          <p:pic>
            <p:nvPicPr>
              <p:cNvPr id="2" name="Picture 1">
                <a:extLst>
                  <a:ext uri="{FF2B5EF4-FFF2-40B4-BE49-F238E27FC236}">
                    <a16:creationId xmlns:a16="http://schemas.microsoft.com/office/drawing/2014/main" id="{1CAF1E02-89AB-47F0-9A52-C9BD9A9A0978}"/>
                  </a:ext>
                </a:extLst>
              </p:cNvPr>
              <p:cNvPicPr>
                <a:picLocks noChangeAspect="1"/>
              </p:cNvPicPr>
              <p:nvPr/>
            </p:nvPicPr>
            <p:blipFill>
              <a:blip r:embed="rId3"/>
              <a:stretch>
                <a:fillRect/>
              </a:stretch>
            </p:blipFill>
            <p:spPr>
              <a:xfrm>
                <a:off x="323528" y="1812886"/>
                <a:ext cx="7920880" cy="4981403"/>
              </a:xfrm>
              <a:prstGeom prst="rect">
                <a:avLst/>
              </a:prstGeom>
            </p:spPr>
          </p:pic>
          <p:sp>
            <p:nvSpPr>
              <p:cNvPr id="43" name="Rectangle 42">
                <a:extLst>
                  <a:ext uri="{FF2B5EF4-FFF2-40B4-BE49-F238E27FC236}">
                    <a16:creationId xmlns:a16="http://schemas.microsoft.com/office/drawing/2014/main" id="{2C7C0F70-1694-4369-A4B8-9230B5DFC205}"/>
                  </a:ext>
                </a:extLst>
              </p:cNvPr>
              <p:cNvSpPr/>
              <p:nvPr/>
            </p:nvSpPr>
            <p:spPr>
              <a:xfrm>
                <a:off x="340441" y="2294394"/>
                <a:ext cx="2848567" cy="553998"/>
              </a:xfrm>
              <a:prstGeom prst="rect">
                <a:avLst/>
              </a:prstGeom>
            </p:spPr>
            <p:txBody>
              <a:bodyPr wrap="square">
                <a:spAutoFit/>
              </a:bodyPr>
              <a:lstStyle/>
              <a:p>
                <a:r>
                  <a:rPr lang="en-GB" sz="1000" dirty="0">
                    <a:hlinkClick r:id="rId4"/>
                  </a:rPr>
                  <a:t>http://minexconsulting.com/wp-content/uploads/2019/12/IMARC-Presentation-27-Oct-2019-FINAL.pdf</a:t>
                </a:r>
                <a:endParaRPr lang="en-GB" sz="1000" dirty="0"/>
              </a:p>
            </p:txBody>
          </p:sp>
        </p:grpSp>
        <p:sp>
          <p:nvSpPr>
            <p:cNvPr id="18" name="Rectangle 17">
              <a:extLst>
                <a:ext uri="{FF2B5EF4-FFF2-40B4-BE49-F238E27FC236}">
                  <a16:creationId xmlns:a16="http://schemas.microsoft.com/office/drawing/2014/main" id="{AE5DEA8C-8DA9-46B8-9B64-EAB1A0851A1B}"/>
                </a:ext>
              </a:extLst>
            </p:cNvPr>
            <p:cNvSpPr/>
            <p:nvPr/>
          </p:nvSpPr>
          <p:spPr>
            <a:xfrm>
              <a:off x="1036783" y="5031859"/>
              <a:ext cx="576064" cy="269349"/>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pic>
          <p:nvPicPr>
            <p:cNvPr id="23" name="Picture 22">
              <a:extLst>
                <a:ext uri="{FF2B5EF4-FFF2-40B4-BE49-F238E27FC236}">
                  <a16:creationId xmlns:a16="http://schemas.microsoft.com/office/drawing/2014/main" id="{AF5B8724-4178-4A69-85B8-62889A802F07}"/>
                </a:ext>
              </a:extLst>
            </p:cNvPr>
            <p:cNvPicPr>
              <a:picLocks noChangeAspect="1" noChangeArrowheads="1"/>
            </p:cNvPicPr>
            <p:nvPr/>
          </p:nvPicPr>
          <p:blipFill>
            <a:blip r:embed="rId5" cstate="print"/>
            <a:srcRect l="3079" t="95855" r="46887" b="1666"/>
            <a:stretch>
              <a:fillRect/>
            </a:stretch>
          </p:blipFill>
          <p:spPr bwMode="auto">
            <a:xfrm>
              <a:off x="2225098" y="6282036"/>
              <a:ext cx="6014466" cy="171300"/>
            </a:xfrm>
            <a:prstGeom prst="rect">
              <a:avLst/>
            </a:prstGeom>
            <a:noFill/>
            <a:ln w="9525">
              <a:noFill/>
              <a:miter lim="800000"/>
              <a:headEnd/>
              <a:tailEnd/>
            </a:ln>
          </p:spPr>
        </p:pic>
        <p:pic>
          <p:nvPicPr>
            <p:cNvPr id="24" name="Picture 23">
              <a:extLst>
                <a:ext uri="{FF2B5EF4-FFF2-40B4-BE49-F238E27FC236}">
                  <a16:creationId xmlns:a16="http://schemas.microsoft.com/office/drawing/2014/main" id="{A325F17B-D6F1-46B3-ACF8-84BFF6424FFE}"/>
                </a:ext>
              </a:extLst>
            </p:cNvPr>
            <p:cNvPicPr>
              <a:picLocks noChangeAspect="1" noChangeArrowheads="1"/>
            </p:cNvPicPr>
            <p:nvPr/>
          </p:nvPicPr>
          <p:blipFill>
            <a:blip r:embed="rId5" cstate="print"/>
            <a:srcRect l="79899" t="95259" r="1627" b="1326"/>
            <a:stretch>
              <a:fillRect/>
            </a:stretch>
          </p:blipFill>
          <p:spPr bwMode="auto">
            <a:xfrm>
              <a:off x="995906" y="4784782"/>
              <a:ext cx="2220784" cy="235996"/>
            </a:xfrm>
            <a:prstGeom prst="rect">
              <a:avLst/>
            </a:prstGeom>
            <a:noFill/>
            <a:ln w="9525">
              <a:noFill/>
              <a:miter lim="800000"/>
              <a:headEnd/>
              <a:tailEnd/>
            </a:ln>
          </p:spPr>
        </p:pic>
      </p:grpSp>
      <p:grpSp>
        <p:nvGrpSpPr>
          <p:cNvPr id="27" name="Group 26">
            <a:extLst>
              <a:ext uri="{FF2B5EF4-FFF2-40B4-BE49-F238E27FC236}">
                <a16:creationId xmlns:a16="http://schemas.microsoft.com/office/drawing/2014/main" id="{A653917D-071A-4B45-8C42-82B899CD4C04}"/>
              </a:ext>
            </a:extLst>
          </p:cNvPr>
          <p:cNvGrpSpPr/>
          <p:nvPr/>
        </p:nvGrpSpPr>
        <p:grpSpPr>
          <a:xfrm>
            <a:off x="142635" y="35308"/>
            <a:ext cx="8739075" cy="6334286"/>
            <a:chOff x="1062038" y="1485900"/>
            <a:chExt cx="7019925" cy="4783509"/>
          </a:xfrm>
        </p:grpSpPr>
        <p:pic>
          <p:nvPicPr>
            <p:cNvPr id="28" name="Picture 2">
              <a:extLst>
                <a:ext uri="{FF2B5EF4-FFF2-40B4-BE49-F238E27FC236}">
                  <a16:creationId xmlns:a16="http://schemas.microsoft.com/office/drawing/2014/main" id="{7FF73558-8C3F-4F75-A8DC-453C99DCF46D}"/>
                </a:ext>
              </a:extLst>
            </p:cNvPr>
            <p:cNvPicPr>
              <a:picLocks noChangeAspect="1" noChangeArrowheads="1"/>
            </p:cNvPicPr>
            <p:nvPr/>
          </p:nvPicPr>
          <p:blipFill>
            <a:blip r:embed="rId6" cstate="print"/>
            <a:srcRect/>
            <a:stretch>
              <a:fillRect/>
            </a:stretch>
          </p:blipFill>
          <p:spPr bwMode="auto">
            <a:xfrm>
              <a:off x="1062038" y="1485900"/>
              <a:ext cx="7019925" cy="3886200"/>
            </a:xfrm>
            <a:prstGeom prst="rect">
              <a:avLst/>
            </a:prstGeom>
            <a:noFill/>
            <a:ln w="9525">
              <a:solidFill>
                <a:schemeClr val="tx1"/>
              </a:solidFill>
              <a:miter lim="800000"/>
              <a:headEnd/>
              <a:tailEnd/>
            </a:ln>
          </p:spPr>
        </p:pic>
        <p:pic>
          <p:nvPicPr>
            <p:cNvPr id="29" name="Picture 3">
              <a:extLst>
                <a:ext uri="{FF2B5EF4-FFF2-40B4-BE49-F238E27FC236}">
                  <a16:creationId xmlns:a16="http://schemas.microsoft.com/office/drawing/2014/main" id="{DC94A9C2-0479-44AD-A479-34DA03FD3963}"/>
                </a:ext>
              </a:extLst>
            </p:cNvPr>
            <p:cNvPicPr>
              <a:picLocks noChangeAspect="1" noChangeArrowheads="1"/>
            </p:cNvPicPr>
            <p:nvPr/>
          </p:nvPicPr>
          <p:blipFill>
            <a:blip r:embed="rId7" cstate="print"/>
            <a:srcRect/>
            <a:stretch>
              <a:fillRect/>
            </a:stretch>
          </p:blipFill>
          <p:spPr bwMode="auto">
            <a:xfrm>
              <a:off x="1259632" y="5373216"/>
              <a:ext cx="6542087" cy="866775"/>
            </a:xfrm>
            <a:prstGeom prst="rect">
              <a:avLst/>
            </a:prstGeom>
            <a:noFill/>
            <a:ln w="9525">
              <a:noFill/>
              <a:miter lim="800000"/>
              <a:headEnd/>
              <a:tailEnd/>
            </a:ln>
          </p:spPr>
        </p:pic>
        <p:sp>
          <p:nvSpPr>
            <p:cNvPr id="30" name="Rectangle 29">
              <a:extLst>
                <a:ext uri="{FF2B5EF4-FFF2-40B4-BE49-F238E27FC236}">
                  <a16:creationId xmlns:a16="http://schemas.microsoft.com/office/drawing/2014/main" id="{D664EBB2-CF74-4117-92DD-647D9B76EA84}"/>
                </a:ext>
              </a:extLst>
            </p:cNvPr>
            <p:cNvSpPr/>
            <p:nvPr/>
          </p:nvSpPr>
          <p:spPr>
            <a:xfrm>
              <a:off x="3131840" y="5992410"/>
              <a:ext cx="2983958" cy="276999"/>
            </a:xfrm>
            <a:prstGeom prst="rect">
              <a:avLst/>
            </a:prstGeom>
          </p:spPr>
          <p:txBody>
            <a:bodyPr wrap="none">
              <a:spAutoFit/>
            </a:bodyPr>
            <a:lstStyle/>
            <a:p>
              <a:r>
                <a:rPr lang="pt-BR" sz="1200">
                  <a:solidFill>
                    <a:srgbClr val="003217"/>
                  </a:solidFill>
                  <a:effectLst>
                    <a:outerShdw blurRad="38100" dist="38100" dir="2700000" algn="tl">
                      <a:srgbClr val="000000">
                        <a:alpha val="43137"/>
                      </a:srgbClr>
                    </a:outerShdw>
                  </a:effectLst>
                </a:rPr>
                <a:t>Dan Wood AO, SEG NewsLetter 12, Jan 2018 </a:t>
              </a:r>
            </a:p>
          </p:txBody>
        </p:sp>
      </p:grpSp>
    </p:spTree>
    <p:extLst>
      <p:ext uri="{BB962C8B-B14F-4D97-AF65-F5344CB8AC3E}">
        <p14:creationId xmlns:p14="http://schemas.microsoft.com/office/powerpoint/2010/main" val="1661356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A480E2-D0DB-472F-AEC0-517AD5EC1BD3}"/>
              </a:ext>
            </a:extLst>
          </p:cNvPr>
          <p:cNvGrpSpPr/>
          <p:nvPr/>
        </p:nvGrpSpPr>
        <p:grpSpPr>
          <a:xfrm>
            <a:off x="143000" y="620688"/>
            <a:ext cx="9001000" cy="5400600"/>
            <a:chOff x="-1725188" y="3661381"/>
            <a:chExt cx="9001000" cy="5400600"/>
          </a:xfrm>
        </p:grpSpPr>
        <p:pic>
          <p:nvPicPr>
            <p:cNvPr id="3" name="Picture 2">
              <a:extLst>
                <a:ext uri="{FF2B5EF4-FFF2-40B4-BE49-F238E27FC236}">
                  <a16:creationId xmlns:a16="http://schemas.microsoft.com/office/drawing/2014/main" id="{DD3E7657-D7E1-4226-8778-79CF6D8CA376}"/>
                </a:ext>
              </a:extLst>
            </p:cNvPr>
            <p:cNvPicPr>
              <a:picLocks noChangeAspect="1"/>
            </p:cNvPicPr>
            <p:nvPr/>
          </p:nvPicPr>
          <p:blipFill>
            <a:blip r:embed="rId2"/>
            <a:stretch>
              <a:fillRect/>
            </a:stretch>
          </p:blipFill>
          <p:spPr>
            <a:xfrm>
              <a:off x="-1725188" y="3661381"/>
              <a:ext cx="8822630" cy="5400600"/>
            </a:xfrm>
            <a:prstGeom prst="rect">
              <a:avLst/>
            </a:prstGeom>
          </p:spPr>
        </p:pic>
        <p:sp>
          <p:nvSpPr>
            <p:cNvPr id="4" name="Rectangle 3">
              <a:extLst>
                <a:ext uri="{FF2B5EF4-FFF2-40B4-BE49-F238E27FC236}">
                  <a16:creationId xmlns:a16="http://schemas.microsoft.com/office/drawing/2014/main" id="{B6505C54-11C0-4831-BBEF-95FBA4947F3A}"/>
                </a:ext>
              </a:extLst>
            </p:cNvPr>
            <p:cNvSpPr/>
            <p:nvPr/>
          </p:nvSpPr>
          <p:spPr>
            <a:xfrm>
              <a:off x="5001447" y="3829792"/>
              <a:ext cx="2274365" cy="553998"/>
            </a:xfrm>
            <a:prstGeom prst="rect">
              <a:avLst/>
            </a:prstGeom>
          </p:spPr>
          <p:txBody>
            <a:bodyPr wrap="square">
              <a:spAutoFit/>
            </a:bodyPr>
            <a:lstStyle/>
            <a:p>
              <a:r>
                <a:rPr lang="en-GB" sz="1000" dirty="0">
                  <a:hlinkClick r:id="rId3"/>
                </a:rPr>
                <a:t>http://minexconsulting.com/wp-content/uploads/2019/12/IMARC-Presentation-27-Oct-2019-FINAL.pdf</a:t>
              </a:r>
              <a:endParaRPr lang="en-GB" sz="1000" dirty="0"/>
            </a:p>
          </p:txBody>
        </p:sp>
      </p:grpSp>
    </p:spTree>
    <p:extLst>
      <p:ext uri="{BB962C8B-B14F-4D97-AF65-F5344CB8AC3E}">
        <p14:creationId xmlns:p14="http://schemas.microsoft.com/office/powerpoint/2010/main" val="322060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7DD4CB-8888-44CC-A43E-3102999CB205}"/>
              </a:ext>
            </a:extLst>
          </p:cNvPr>
          <p:cNvPicPr>
            <a:picLocks noChangeAspect="1"/>
          </p:cNvPicPr>
          <p:nvPr/>
        </p:nvPicPr>
        <p:blipFill>
          <a:blip r:embed="rId2"/>
          <a:stretch>
            <a:fillRect/>
          </a:stretch>
        </p:blipFill>
        <p:spPr>
          <a:xfrm>
            <a:off x="21340" y="104207"/>
            <a:ext cx="7142948" cy="6637161"/>
          </a:xfrm>
          <a:prstGeom prst="rect">
            <a:avLst/>
          </a:prstGeom>
        </p:spPr>
      </p:pic>
      <p:sp>
        <p:nvSpPr>
          <p:cNvPr id="3" name="Rectangle 2">
            <a:extLst>
              <a:ext uri="{FF2B5EF4-FFF2-40B4-BE49-F238E27FC236}">
                <a16:creationId xmlns:a16="http://schemas.microsoft.com/office/drawing/2014/main" id="{DAD4C11B-39C4-414E-984A-A904FC8BD4C4}"/>
              </a:ext>
            </a:extLst>
          </p:cNvPr>
          <p:cNvSpPr/>
          <p:nvPr/>
        </p:nvSpPr>
        <p:spPr>
          <a:xfrm>
            <a:off x="3203848" y="4221088"/>
            <a:ext cx="2646040" cy="461665"/>
          </a:xfrm>
          <a:prstGeom prst="rect">
            <a:avLst/>
          </a:prstGeom>
        </p:spPr>
        <p:txBody>
          <a:bodyPr wrap="square">
            <a:spAutoFit/>
          </a:bodyPr>
          <a:lstStyle/>
          <a:p>
            <a:r>
              <a:rPr lang="en-GB" sz="1200" dirty="0">
                <a:hlinkClick r:id="rId3"/>
              </a:rPr>
              <a:t>https://www.statista.com/statistics/264628/world-mine-production-of-gold/</a:t>
            </a:r>
            <a:endParaRPr lang="en-GB" sz="1200" dirty="0"/>
          </a:p>
        </p:txBody>
      </p:sp>
      <p:sp>
        <p:nvSpPr>
          <p:cNvPr id="4" name="Rectangle 3">
            <a:extLst>
              <a:ext uri="{FF2B5EF4-FFF2-40B4-BE49-F238E27FC236}">
                <a16:creationId xmlns:a16="http://schemas.microsoft.com/office/drawing/2014/main" id="{3A7E877A-ED10-4894-A650-31D8472B1A14}"/>
              </a:ext>
            </a:extLst>
          </p:cNvPr>
          <p:cNvSpPr/>
          <p:nvPr/>
        </p:nvSpPr>
        <p:spPr>
          <a:xfrm>
            <a:off x="3492624" y="2133600"/>
            <a:ext cx="3455640" cy="830997"/>
          </a:xfrm>
          <a:prstGeom prst="rect">
            <a:avLst/>
          </a:prstGeom>
        </p:spPr>
        <p:txBody>
          <a:bodyPr wrap="square">
            <a:spAutoFit/>
          </a:bodyPr>
          <a:lstStyle/>
          <a:p>
            <a:pPr algn="ctr">
              <a:defRPr/>
            </a:pPr>
            <a:r>
              <a:rPr lang="en-US" sz="1600" b="1" dirty="0">
                <a:effectLst>
                  <a:outerShdw blurRad="38100" dist="38100" dir="2700000" algn="tl">
                    <a:srgbClr val="000000">
                      <a:alpha val="43137"/>
                    </a:srgbClr>
                  </a:outerShdw>
                </a:effectLst>
                <a:latin typeface="Arial" charset="0"/>
                <a:cs typeface="Arial" charset="0"/>
              </a:rPr>
              <a:t>Major countries (14) in mine production of gold worldwide from 2010 to 2018 (in metric tons)</a:t>
            </a:r>
          </a:p>
        </p:txBody>
      </p:sp>
      <p:pic>
        <p:nvPicPr>
          <p:cNvPr id="6" name="Picture 5">
            <a:extLst>
              <a:ext uri="{FF2B5EF4-FFF2-40B4-BE49-F238E27FC236}">
                <a16:creationId xmlns:a16="http://schemas.microsoft.com/office/drawing/2014/main" id="{E5A14D8B-7DA1-438D-B059-AF80BF5D3D8D}"/>
              </a:ext>
            </a:extLst>
          </p:cNvPr>
          <p:cNvPicPr>
            <a:picLocks noChangeAspect="1"/>
          </p:cNvPicPr>
          <p:nvPr/>
        </p:nvPicPr>
        <p:blipFill rotWithShape="1">
          <a:blip r:embed="rId2"/>
          <a:srcRect l="30243" t="96051" r="30441" b="765"/>
          <a:stretch/>
        </p:blipFill>
        <p:spPr>
          <a:xfrm>
            <a:off x="1331640" y="6237312"/>
            <a:ext cx="5510124" cy="414669"/>
          </a:xfrm>
          <a:prstGeom prst="rect">
            <a:avLst/>
          </a:prstGeom>
        </p:spPr>
      </p:pic>
      <p:sp>
        <p:nvSpPr>
          <p:cNvPr id="7" name="Rectangle 6">
            <a:extLst>
              <a:ext uri="{FF2B5EF4-FFF2-40B4-BE49-F238E27FC236}">
                <a16:creationId xmlns:a16="http://schemas.microsoft.com/office/drawing/2014/main" id="{6FAC2DC8-081D-465A-894D-FC534CABA3F5}"/>
              </a:ext>
            </a:extLst>
          </p:cNvPr>
          <p:cNvSpPr/>
          <p:nvPr/>
        </p:nvSpPr>
        <p:spPr>
          <a:xfrm>
            <a:off x="4644008" y="867791"/>
            <a:ext cx="3990195" cy="830997"/>
          </a:xfrm>
          <a:prstGeom prst="rect">
            <a:avLst/>
          </a:prstGeom>
        </p:spPr>
        <p:txBody>
          <a:bodyPr wrap="none">
            <a:spAutoFit/>
          </a:bodyPr>
          <a:lstStyle/>
          <a:p>
            <a:r>
              <a:rPr lang="en-US" sz="4800" b="1" i="1" u="sng" dirty="0">
                <a:solidFill>
                  <a:srgbClr val="FFFF00"/>
                </a:solidFill>
                <a:effectLst>
                  <a:outerShdw blurRad="38100" dist="38100" dir="2700000" algn="tl">
                    <a:srgbClr val="000000">
                      <a:alpha val="43137"/>
                    </a:srgbClr>
                  </a:outerShdw>
                </a:effectLst>
              </a:rPr>
              <a:t>Agora </a:t>
            </a:r>
            <a:r>
              <a:rPr lang="en-US" sz="4800" b="1" i="1" u="sng" dirty="0" err="1">
                <a:solidFill>
                  <a:srgbClr val="FF0000"/>
                </a:solidFill>
                <a:effectLst>
                  <a:outerShdw blurRad="38100" dist="38100" dir="2700000" algn="tl">
                    <a:srgbClr val="000000">
                      <a:alpha val="43137"/>
                    </a:srgbClr>
                  </a:outerShdw>
                </a:effectLst>
              </a:rPr>
              <a:t>ouro</a:t>
            </a:r>
            <a:r>
              <a:rPr lang="en-US" sz="4800" b="1" i="1" u="sng" dirty="0">
                <a:solidFill>
                  <a:srgbClr val="FFFF00"/>
                </a:solidFill>
                <a:effectLst>
                  <a:outerShdw blurRad="38100" dist="38100" dir="2700000" algn="tl">
                    <a:srgbClr val="000000">
                      <a:alpha val="43137"/>
                    </a:srgbClr>
                  </a:outerShdw>
                </a:effectLst>
              </a:rPr>
              <a:t> …..</a:t>
            </a:r>
            <a:endParaRPr lang="en-GB" sz="4800" i="1" dirty="0"/>
          </a:p>
        </p:txBody>
      </p:sp>
    </p:spTree>
    <p:extLst>
      <p:ext uri="{BB962C8B-B14F-4D97-AF65-F5344CB8AC3E}">
        <p14:creationId xmlns:p14="http://schemas.microsoft.com/office/powerpoint/2010/main" val="35932957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AA2A31-3090-4CA7-83C9-D2819619C2F6}"/>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8000" contrast="6000"/>
                    </a14:imgEffect>
                  </a14:imgLayer>
                </a14:imgProps>
              </a:ext>
            </a:extLst>
          </a:blip>
          <a:stretch>
            <a:fillRect/>
          </a:stretch>
        </p:blipFill>
        <p:spPr>
          <a:xfrm>
            <a:off x="0" y="-6118"/>
            <a:ext cx="9144000" cy="5670302"/>
          </a:xfrm>
          <a:prstGeom prst="rect">
            <a:avLst/>
          </a:prstGeom>
        </p:spPr>
      </p:pic>
      <p:sp>
        <p:nvSpPr>
          <p:cNvPr id="3" name="Rectangle 2">
            <a:extLst>
              <a:ext uri="{FF2B5EF4-FFF2-40B4-BE49-F238E27FC236}">
                <a16:creationId xmlns:a16="http://schemas.microsoft.com/office/drawing/2014/main" id="{33FF0EBB-3137-4CA6-A347-42B70C75B074}"/>
              </a:ext>
            </a:extLst>
          </p:cNvPr>
          <p:cNvSpPr/>
          <p:nvPr/>
        </p:nvSpPr>
        <p:spPr>
          <a:xfrm>
            <a:off x="0" y="-6118"/>
            <a:ext cx="6070957" cy="369332"/>
          </a:xfrm>
          <a:prstGeom prst="rect">
            <a:avLst/>
          </a:prstGeom>
        </p:spPr>
        <p:txBody>
          <a:bodyPr wrap="none">
            <a:spAutoFit/>
          </a:bodyPr>
          <a:lstStyle/>
          <a:p>
            <a:r>
              <a:rPr lang="en-GB" dirty="0">
                <a:solidFill>
                  <a:srgbClr val="212529"/>
                </a:solidFill>
                <a:effectLst>
                  <a:outerShdw blurRad="38100" dist="38100" dir="2700000" algn="tl">
                    <a:srgbClr val="000000">
                      <a:alpha val="43137"/>
                    </a:srgbClr>
                  </a:outerShdw>
                </a:effectLst>
                <a:latin typeface="Arial" panose="020B0604020202020204" pitchFamily="34" charset="0"/>
              </a:rPr>
              <a:t>Relative production of </a:t>
            </a:r>
            <a:r>
              <a:rPr lang="en-GB" b="1" dirty="0">
                <a:solidFill>
                  <a:srgbClr val="FF0000"/>
                </a:solidFill>
                <a:effectLst>
                  <a:outerShdw blurRad="38100" dist="38100" dir="2700000" algn="tl">
                    <a:srgbClr val="000000">
                      <a:alpha val="43137"/>
                    </a:srgbClr>
                  </a:outerShdw>
                </a:effectLst>
                <a:latin typeface="Arial" panose="020B0604020202020204" pitchFamily="34" charset="0"/>
              </a:rPr>
              <a:t>gold </a:t>
            </a:r>
            <a:r>
              <a:rPr lang="en-GB" dirty="0">
                <a:solidFill>
                  <a:srgbClr val="212529"/>
                </a:solidFill>
                <a:effectLst>
                  <a:outerShdw blurRad="38100" dist="38100" dir="2700000" algn="tl">
                    <a:srgbClr val="000000">
                      <a:alpha val="43137"/>
                    </a:srgbClr>
                  </a:outerShdw>
                </a:effectLst>
                <a:latin typeface="Arial" panose="020B0604020202020204" pitchFamily="34" charset="0"/>
              </a:rPr>
              <a:t>2018, published April 4</a:t>
            </a:r>
            <a:r>
              <a:rPr lang="en-GB" baseline="30000" dirty="0">
                <a:solidFill>
                  <a:srgbClr val="212529"/>
                </a:solidFill>
                <a:effectLst>
                  <a:outerShdw blurRad="38100" dist="38100" dir="2700000" algn="tl">
                    <a:srgbClr val="000000">
                      <a:alpha val="43137"/>
                    </a:srgbClr>
                  </a:outerShdw>
                </a:effectLst>
                <a:latin typeface="Arial" panose="020B0604020202020204" pitchFamily="34" charset="0"/>
              </a:rPr>
              <a:t>th</a:t>
            </a:r>
            <a:r>
              <a:rPr lang="en-GB" dirty="0">
                <a:solidFill>
                  <a:srgbClr val="212529"/>
                </a:solidFill>
                <a:effectLst>
                  <a:outerShdw blurRad="38100" dist="38100" dir="2700000" algn="tl">
                    <a:srgbClr val="000000">
                      <a:alpha val="43137"/>
                    </a:srgbClr>
                  </a:outerShdw>
                </a:effectLst>
                <a:latin typeface="Arial" panose="020B0604020202020204" pitchFamily="34" charset="0"/>
              </a:rPr>
              <a:t> 2019</a:t>
            </a:r>
            <a:endParaRPr lang="en-GB" dirty="0">
              <a:effectLst>
                <a:outerShdw blurRad="38100" dist="38100" dir="2700000" algn="tl">
                  <a:srgbClr val="000000">
                    <a:alpha val="43137"/>
                  </a:srgbClr>
                </a:outerShdw>
              </a:effectLst>
            </a:endParaRPr>
          </a:p>
        </p:txBody>
      </p:sp>
      <p:sp>
        <p:nvSpPr>
          <p:cNvPr id="6" name="Rectangle 5">
            <a:extLst>
              <a:ext uri="{FF2B5EF4-FFF2-40B4-BE49-F238E27FC236}">
                <a16:creationId xmlns:a16="http://schemas.microsoft.com/office/drawing/2014/main" id="{91096641-1B2F-4202-9AB8-EF498F3E2F7F}"/>
              </a:ext>
            </a:extLst>
          </p:cNvPr>
          <p:cNvSpPr/>
          <p:nvPr/>
        </p:nvSpPr>
        <p:spPr>
          <a:xfrm>
            <a:off x="22582" y="4581128"/>
            <a:ext cx="1523882" cy="318102"/>
          </a:xfrm>
          <a:prstGeom prst="rect">
            <a:avLst/>
          </a:prstGeom>
        </p:spPr>
        <p:txBody>
          <a:bodyPr wrap="square">
            <a:spAutoFit/>
          </a:bodyPr>
          <a:lstStyle/>
          <a:p>
            <a:r>
              <a:rPr lang="en-GB" sz="800" dirty="0">
                <a:hlinkClick r:id="rId4"/>
              </a:rPr>
              <a:t>https://www.gold.org/goldhub/data/historical-mine-production</a:t>
            </a:r>
            <a:endParaRPr lang="pt-BR" sz="800" dirty="0">
              <a:solidFill>
                <a:schemeClr val="accent2"/>
              </a:solidFill>
              <a:effectLst>
                <a:outerShdw blurRad="38100" dist="38100" dir="2700000" algn="tl">
                  <a:srgbClr val="000000">
                    <a:alpha val="43137"/>
                  </a:srgbClr>
                </a:outerShdw>
              </a:effectLst>
            </a:endParaRPr>
          </a:p>
        </p:txBody>
      </p:sp>
      <p:sp>
        <p:nvSpPr>
          <p:cNvPr id="5" name="Rectangle 4"/>
          <p:cNvSpPr/>
          <p:nvPr/>
        </p:nvSpPr>
        <p:spPr>
          <a:xfrm>
            <a:off x="323528" y="5666646"/>
            <a:ext cx="8496944" cy="1154162"/>
          </a:xfrm>
          <a:prstGeom prst="rect">
            <a:avLst/>
          </a:prstGeom>
          <a:solidFill>
            <a:srgbClr val="FFFFCC"/>
          </a:solidFill>
          <a:ln w="28575">
            <a:solidFill>
              <a:srgbClr val="FFFF00"/>
            </a:solidFill>
          </a:ln>
        </p:spPr>
        <p:txBody>
          <a:bodyPr wrap="square">
            <a:spAutoFit/>
          </a:bodyPr>
          <a:lstStyle/>
          <a:p>
            <a:pPr>
              <a:spcAft>
                <a:spcPts val="600"/>
              </a:spcAft>
            </a:pPr>
            <a:r>
              <a:rPr lang="en-GB" sz="1600" b="1" dirty="0">
                <a:solidFill>
                  <a:srgbClr val="FF0000"/>
                </a:solidFill>
                <a:effectLst>
                  <a:outerShdw blurRad="38100" dist="38100" dir="2700000" algn="tl">
                    <a:srgbClr val="000000">
                      <a:alpha val="43137"/>
                    </a:srgbClr>
                  </a:outerShdw>
                </a:effectLst>
              </a:rPr>
              <a:t>Gold</a:t>
            </a:r>
            <a:r>
              <a:rPr lang="en-GB" sz="1600" dirty="0">
                <a:effectLst>
                  <a:outerShdw blurRad="38100" dist="38100" dir="2700000" algn="tl">
                    <a:srgbClr val="000000">
                      <a:alpha val="43137"/>
                    </a:srgbClr>
                  </a:outerShdw>
                </a:effectLst>
              </a:rPr>
              <a:t> mining </a:t>
            </a:r>
            <a:r>
              <a:rPr lang="en-GB" sz="1600" dirty="0">
                <a:effectLst>
                  <a:outerShdw blurRad="38100" dist="38100" dir="2700000" algn="tl">
                    <a:srgbClr val="000000">
                      <a:alpha val="43137"/>
                    </a:srgbClr>
                  </a:outerShdw>
                </a:effectLst>
                <a:sym typeface="Wingdings" panose="05000000000000000000" pitchFamily="2" charset="2"/>
              </a:rPr>
              <a:t> </a:t>
            </a:r>
            <a:r>
              <a:rPr lang="en-GB" sz="1600" dirty="0">
                <a:effectLst>
                  <a:outerShdw blurRad="38100" dist="38100" dir="2700000" algn="tl">
                    <a:srgbClr val="000000">
                      <a:alpha val="43137"/>
                    </a:srgbClr>
                  </a:outerShdw>
                </a:effectLst>
              </a:rPr>
              <a:t>global business with operations on every continent, except Antarctica, and extracted from mines of widely varying types and scales.</a:t>
            </a:r>
          </a:p>
          <a:p>
            <a:r>
              <a:rPr lang="en-GB" sz="1600" dirty="0">
                <a:effectLst>
                  <a:outerShdw blurRad="38100" dist="38100" dir="2700000" algn="tl">
                    <a:srgbClr val="000000">
                      <a:alpha val="43137"/>
                    </a:srgbClr>
                  </a:outerShdw>
                </a:effectLst>
              </a:rPr>
              <a:t>At country level </a:t>
            </a:r>
            <a:r>
              <a:rPr lang="en-GB" sz="1600" dirty="0">
                <a:effectLst>
                  <a:outerShdw blurRad="38100" dist="38100" dir="2700000" algn="tl">
                    <a:srgbClr val="000000">
                      <a:alpha val="43137"/>
                    </a:srgbClr>
                  </a:outerShdw>
                </a:effectLst>
                <a:sym typeface="Wingdings" panose="05000000000000000000" pitchFamily="2" charset="2"/>
              </a:rPr>
              <a:t> </a:t>
            </a:r>
            <a:r>
              <a:rPr lang="en-GB" sz="1600" dirty="0">
                <a:effectLst>
                  <a:outerShdw blurRad="38100" dist="38100" dir="2700000" algn="tl">
                    <a:srgbClr val="000000">
                      <a:alpha val="43137"/>
                    </a:srgbClr>
                  </a:outerShdw>
                </a:effectLst>
              </a:rPr>
              <a:t>China largest producer in 2018, with 12% of total global production. This interactive </a:t>
            </a:r>
            <a:r>
              <a:rPr lang="en-GB" sz="1600" b="1" dirty="0">
                <a:solidFill>
                  <a:srgbClr val="FF0000"/>
                </a:solidFill>
                <a:effectLst>
                  <a:outerShdw blurRad="38100" dist="38100" dir="2700000" algn="tl">
                    <a:srgbClr val="000000">
                      <a:alpha val="43137"/>
                    </a:srgbClr>
                  </a:outerShdw>
                </a:effectLst>
              </a:rPr>
              <a:t>gold </a:t>
            </a:r>
            <a:r>
              <a:rPr lang="en-GB" sz="1600" dirty="0">
                <a:effectLst>
                  <a:outerShdw blurRad="38100" dist="38100" dir="2700000" algn="tl">
                    <a:srgbClr val="000000">
                      <a:alpha val="43137"/>
                    </a:srgbClr>
                  </a:outerShdw>
                </a:effectLst>
              </a:rPr>
              <a:t>mining map demonstrates the geographical dispersion of gold mining operations.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457200" y="0"/>
            <a:ext cx="8229600" cy="792162"/>
          </a:xfrm>
          <a:prstGeom prst="rect">
            <a:avLst/>
          </a:prstGeom>
        </p:spPr>
        <p:txBody>
          <a:bodyPr/>
          <a:lstStyle/>
          <a:p>
            <a:r>
              <a:rPr lang="en-US" b="1" dirty="0">
                <a:solidFill>
                  <a:srgbClr val="D03C9B"/>
                </a:solidFill>
                <a:effectLst>
                  <a:outerShdw blurRad="38100" dist="38100" dir="2700000" algn="tl">
                    <a:srgbClr val="000000">
                      <a:alpha val="43137"/>
                    </a:srgbClr>
                  </a:outerShdw>
                </a:effectLst>
              </a:rPr>
              <a:t>Gold </a:t>
            </a:r>
            <a:r>
              <a:rPr lang="en-US" b="1" dirty="0">
                <a:solidFill>
                  <a:srgbClr val="D03C9B"/>
                </a:solidFill>
                <a:effectLst>
                  <a:outerShdw blurRad="38100" dist="38100" dir="2700000" algn="tl">
                    <a:srgbClr val="000000">
                      <a:alpha val="43137"/>
                    </a:srgbClr>
                  </a:outerShdw>
                </a:effectLst>
                <a:sym typeface="Wingdings" pitchFamily="2" charset="2"/>
              </a:rPr>
              <a:t></a:t>
            </a:r>
            <a:r>
              <a:rPr lang="en-US" b="1" dirty="0">
                <a:solidFill>
                  <a:srgbClr val="D03C9B"/>
                </a:solidFill>
                <a:effectLst>
                  <a:outerShdw blurRad="38100" dist="38100" dir="2700000" algn="tl">
                    <a:srgbClr val="000000">
                      <a:alpha val="43137"/>
                    </a:srgbClr>
                  </a:outerShdw>
                </a:effectLst>
              </a:rPr>
              <a:t> Au</a:t>
            </a:r>
          </a:p>
        </p:txBody>
      </p:sp>
      <p:sp>
        <p:nvSpPr>
          <p:cNvPr id="113667" name="Rectangle 3"/>
          <p:cNvSpPr>
            <a:spLocks noGrp="1" noChangeArrowheads="1"/>
          </p:cNvSpPr>
          <p:nvPr>
            <p:ph type="body" idx="4294967295"/>
          </p:nvPr>
        </p:nvSpPr>
        <p:spPr>
          <a:xfrm>
            <a:off x="0" y="792162"/>
            <a:ext cx="9144000" cy="4471392"/>
          </a:xfrm>
          <a:prstGeom prst="rect">
            <a:avLst/>
          </a:prstGeom>
        </p:spPr>
        <p:txBody>
          <a:bodyPr/>
          <a:lstStyle/>
          <a:p>
            <a:pPr>
              <a:spcAft>
                <a:spcPts val="600"/>
              </a:spcAft>
            </a:pPr>
            <a:r>
              <a:rPr lang="en-US" sz="3000" b="1" dirty="0">
                <a:solidFill>
                  <a:srgbClr val="FF0000"/>
                </a:solidFill>
                <a:effectLst>
                  <a:outerShdw blurRad="38100" dist="38100" dir="2700000" algn="tl">
                    <a:srgbClr val="000000">
                      <a:alpha val="43137"/>
                    </a:srgbClr>
                  </a:outerShdw>
                </a:effectLst>
              </a:rPr>
              <a:t>Gold</a:t>
            </a:r>
            <a:r>
              <a:rPr lang="en-US" sz="3000" dirty="0">
                <a:solidFill>
                  <a:srgbClr val="002060"/>
                </a:solidFill>
                <a:effectLst>
                  <a:outerShdw blurRad="38100" dist="38100" dir="2700000" algn="tl">
                    <a:srgbClr val="000000">
                      <a:alpha val="43137"/>
                    </a:srgbClr>
                  </a:outerShdw>
                </a:effectLst>
              </a:rPr>
              <a:t> in the crust = 3.1 ppb </a:t>
            </a:r>
            <a:r>
              <a:rPr lang="en-US" sz="3000" dirty="0">
                <a:solidFill>
                  <a:srgbClr val="002060"/>
                </a:solidFill>
                <a:effectLst>
                  <a:outerShdw blurRad="38100" dist="38100" dir="2700000" algn="tl">
                    <a:srgbClr val="000000">
                      <a:alpha val="43137"/>
                    </a:srgbClr>
                  </a:outerShdw>
                </a:effectLst>
                <a:sym typeface="Wingdings" pitchFamily="2" charset="2"/>
              </a:rPr>
              <a:t> 3.1 units </a:t>
            </a:r>
            <a:r>
              <a:rPr lang="en-US" sz="3000" b="1" dirty="0">
                <a:solidFill>
                  <a:srgbClr val="FF0000"/>
                </a:solidFill>
                <a:effectLst>
                  <a:outerShdw blurRad="38100" dist="38100" dir="2700000" algn="tl">
                    <a:srgbClr val="000000">
                      <a:alpha val="43137"/>
                    </a:srgbClr>
                  </a:outerShdw>
                </a:effectLst>
                <a:sym typeface="Wingdings" pitchFamily="2" charset="2"/>
              </a:rPr>
              <a:t>gold</a:t>
            </a:r>
            <a:r>
              <a:rPr lang="en-US" sz="3000" dirty="0">
                <a:solidFill>
                  <a:srgbClr val="002060"/>
                </a:solidFill>
                <a:effectLst>
                  <a:outerShdw blurRad="38100" dist="38100" dir="2700000" algn="tl">
                    <a:srgbClr val="000000">
                      <a:alpha val="43137"/>
                    </a:srgbClr>
                  </a:outerShdw>
                </a:effectLst>
                <a:sym typeface="Wingdings" pitchFamily="2" charset="2"/>
              </a:rPr>
              <a:t> / 1,000,000,000 of total crust = 0.00000031% Au</a:t>
            </a:r>
            <a:endParaRPr lang="en-US" sz="3000" dirty="0">
              <a:solidFill>
                <a:srgbClr val="002060"/>
              </a:solidFill>
              <a:effectLst>
                <a:outerShdw blurRad="38100" dist="38100" dir="2700000" algn="tl">
                  <a:srgbClr val="000000">
                    <a:alpha val="43137"/>
                  </a:srgbClr>
                </a:outerShdw>
              </a:effectLst>
            </a:endParaRPr>
          </a:p>
          <a:p>
            <a:pPr>
              <a:spcAft>
                <a:spcPts val="600"/>
              </a:spcAft>
            </a:pPr>
            <a:r>
              <a:rPr lang="en-US" sz="3000" dirty="0">
                <a:solidFill>
                  <a:srgbClr val="7030A0"/>
                </a:solidFill>
                <a:effectLst>
                  <a:outerShdw blurRad="38100" dist="38100" dir="2700000" algn="tl">
                    <a:srgbClr val="000000">
                      <a:alpha val="43137"/>
                    </a:srgbClr>
                  </a:outerShdw>
                </a:effectLst>
              </a:rPr>
              <a:t>To be economically viable as a deposit it needs = few g/t </a:t>
            </a:r>
            <a:r>
              <a:rPr lang="en-US" sz="3000" dirty="0">
                <a:solidFill>
                  <a:srgbClr val="7030A0"/>
                </a:solidFill>
                <a:effectLst>
                  <a:outerShdw blurRad="38100" dist="38100" dir="2700000" algn="tl">
                    <a:srgbClr val="000000">
                      <a:alpha val="43137"/>
                    </a:srgbClr>
                  </a:outerShdw>
                </a:effectLst>
                <a:sym typeface="Wingdings" pitchFamily="2" charset="2"/>
              </a:rPr>
              <a:t> 3 g / 1000 kg = 3 g/ 1,000,000 g = 0.00031% Au</a:t>
            </a:r>
          </a:p>
          <a:p>
            <a:pPr>
              <a:spcAft>
                <a:spcPts val="600"/>
              </a:spcAft>
            </a:pPr>
            <a:r>
              <a:rPr lang="en-US" sz="3000" dirty="0">
                <a:solidFill>
                  <a:srgbClr val="00B050"/>
                </a:solidFill>
                <a:effectLst>
                  <a:outerShdw blurRad="38100" dist="38100" dir="2700000" algn="tl">
                    <a:srgbClr val="000000">
                      <a:alpha val="43137"/>
                    </a:srgbClr>
                  </a:outerShdw>
                </a:effectLst>
                <a:sym typeface="Wingdings" pitchFamily="2" charset="2"/>
              </a:rPr>
              <a:t>Concentrate at least 1000-fold to be viable deposit</a:t>
            </a:r>
          </a:p>
          <a:p>
            <a:r>
              <a:rPr lang="en-US" sz="3000" dirty="0">
                <a:effectLst>
                  <a:outerShdw blurRad="38100" dist="38100" dir="2700000" algn="tl">
                    <a:srgbClr val="000000">
                      <a:alpha val="43137"/>
                    </a:srgbClr>
                  </a:outerShdw>
                </a:effectLst>
              </a:rPr>
              <a:t>Rare mines can be up to a few % </a:t>
            </a:r>
            <a:r>
              <a:rPr lang="en-US" sz="3000" b="1" dirty="0">
                <a:solidFill>
                  <a:srgbClr val="FF0000"/>
                </a:solidFill>
                <a:effectLst>
                  <a:outerShdw blurRad="38100" dist="38100" dir="2700000" algn="tl">
                    <a:srgbClr val="000000">
                      <a:alpha val="43137"/>
                    </a:srgbClr>
                  </a:outerShdw>
                </a:effectLst>
              </a:rPr>
              <a:t>gold</a:t>
            </a:r>
            <a:r>
              <a:rPr lang="en-US" sz="3000" dirty="0">
                <a:effectLst>
                  <a:outerShdw blurRad="38100" dist="38100" dir="2700000" algn="tl">
                    <a:srgbClr val="000000">
                      <a:alpha val="43137"/>
                    </a:srgbClr>
                  </a:outerShdw>
                </a:effectLst>
              </a:rPr>
              <a:t> (</a:t>
            </a:r>
            <a:r>
              <a:rPr lang="en-US" sz="2000" dirty="0">
                <a:effectLst>
                  <a:outerShdw blurRad="38100" dist="38100" dir="2700000" algn="tl">
                    <a:srgbClr val="000000">
                      <a:alpha val="43137"/>
                    </a:srgbClr>
                  </a:outerShdw>
                </a:effectLst>
              </a:rPr>
              <a:t>extremely high grade</a:t>
            </a:r>
            <a:r>
              <a:rPr lang="en-US" sz="3000" dirty="0">
                <a:effectLst>
                  <a:outerShdw blurRad="38100" dist="38100" dir="2700000" algn="tl">
                    <a:srgbClr val="000000">
                      <a:alpha val="43137"/>
                    </a:srgbClr>
                  </a:outerShdw>
                </a:effectLst>
              </a:rPr>
              <a:t>)!</a:t>
            </a:r>
          </a:p>
        </p:txBody>
      </p:sp>
      <p:grpSp>
        <p:nvGrpSpPr>
          <p:cNvPr id="4" name="Group 3">
            <a:extLst>
              <a:ext uri="{FF2B5EF4-FFF2-40B4-BE49-F238E27FC236}">
                <a16:creationId xmlns:a16="http://schemas.microsoft.com/office/drawing/2014/main" id="{13CB3E04-27D4-41DC-9126-C1F20332D5CC}"/>
              </a:ext>
            </a:extLst>
          </p:cNvPr>
          <p:cNvGrpSpPr/>
          <p:nvPr/>
        </p:nvGrpSpPr>
        <p:grpSpPr>
          <a:xfrm>
            <a:off x="467544" y="4077072"/>
            <a:ext cx="4248472" cy="2780928"/>
            <a:chOff x="-3001" y="4452894"/>
            <a:chExt cx="3815904" cy="2446305"/>
          </a:xfrm>
        </p:grpSpPr>
        <p:pic>
          <p:nvPicPr>
            <p:cNvPr id="5" name="Picture 4">
              <a:extLst>
                <a:ext uri="{FF2B5EF4-FFF2-40B4-BE49-F238E27FC236}">
                  <a16:creationId xmlns:a16="http://schemas.microsoft.com/office/drawing/2014/main" id="{CE28F523-6D20-4855-847A-3E9E24D0E68D}"/>
                </a:ext>
              </a:extLst>
            </p:cNvPr>
            <p:cNvPicPr>
              <a:picLocks noChangeAspect="1"/>
            </p:cNvPicPr>
            <p:nvPr/>
          </p:nvPicPr>
          <p:blipFill rotWithShape="1">
            <a:blip r:embed="rId2"/>
            <a:srcRect l="6977" t="3772" r="20231" b="89602"/>
            <a:stretch/>
          </p:blipFill>
          <p:spPr>
            <a:xfrm>
              <a:off x="18363" y="4452894"/>
              <a:ext cx="2911434" cy="272250"/>
            </a:xfrm>
            <a:prstGeom prst="rect">
              <a:avLst/>
            </a:prstGeom>
            <a:ln>
              <a:solidFill>
                <a:srgbClr val="FF0000"/>
              </a:solidFill>
            </a:ln>
          </p:spPr>
        </p:pic>
        <p:pic>
          <p:nvPicPr>
            <p:cNvPr id="6" name="Picture 5">
              <a:extLst>
                <a:ext uri="{FF2B5EF4-FFF2-40B4-BE49-F238E27FC236}">
                  <a16:creationId xmlns:a16="http://schemas.microsoft.com/office/drawing/2014/main" id="{9F31F437-6525-4F77-81BF-75559BDA878F}"/>
                </a:ext>
              </a:extLst>
            </p:cNvPr>
            <p:cNvPicPr>
              <a:picLocks noChangeAspect="1"/>
            </p:cNvPicPr>
            <p:nvPr/>
          </p:nvPicPr>
          <p:blipFill rotWithShape="1">
            <a:blip r:embed="rId2"/>
            <a:srcRect l="6424" t="25295" r="30483" b="38504"/>
            <a:stretch/>
          </p:blipFill>
          <p:spPr>
            <a:xfrm>
              <a:off x="-3001" y="5025057"/>
              <a:ext cx="3815904" cy="1858011"/>
            </a:xfrm>
            <a:prstGeom prst="rect">
              <a:avLst/>
            </a:prstGeom>
            <a:ln>
              <a:solidFill>
                <a:srgbClr val="FF0000"/>
              </a:solidFill>
            </a:ln>
          </p:spPr>
        </p:pic>
        <p:pic>
          <p:nvPicPr>
            <p:cNvPr id="7" name="Picture 6">
              <a:extLst>
                <a:ext uri="{FF2B5EF4-FFF2-40B4-BE49-F238E27FC236}">
                  <a16:creationId xmlns:a16="http://schemas.microsoft.com/office/drawing/2014/main" id="{04B99BF0-5569-47B9-B5F6-2219A28F69CF}"/>
                </a:ext>
              </a:extLst>
            </p:cNvPr>
            <p:cNvPicPr>
              <a:picLocks noChangeAspect="1"/>
            </p:cNvPicPr>
            <p:nvPr/>
          </p:nvPicPr>
          <p:blipFill rotWithShape="1">
            <a:blip r:embed="rId2"/>
            <a:srcRect l="71025" t="39609" r="8844" b="48116"/>
            <a:stretch/>
          </p:blipFill>
          <p:spPr>
            <a:xfrm>
              <a:off x="2270118" y="4738530"/>
              <a:ext cx="1100533" cy="569550"/>
            </a:xfrm>
            <a:prstGeom prst="rect">
              <a:avLst/>
            </a:prstGeom>
            <a:ln>
              <a:solidFill>
                <a:srgbClr val="FF0000"/>
              </a:solidFill>
            </a:ln>
          </p:spPr>
        </p:pic>
        <p:pic>
          <p:nvPicPr>
            <p:cNvPr id="8" name="Picture 7">
              <a:extLst>
                <a:ext uri="{FF2B5EF4-FFF2-40B4-BE49-F238E27FC236}">
                  <a16:creationId xmlns:a16="http://schemas.microsoft.com/office/drawing/2014/main" id="{F38EBBA1-22D9-4522-8473-AEDFE16ABAC3}"/>
                </a:ext>
              </a:extLst>
            </p:cNvPr>
            <p:cNvPicPr>
              <a:picLocks noChangeAspect="1"/>
            </p:cNvPicPr>
            <p:nvPr/>
          </p:nvPicPr>
          <p:blipFill rotWithShape="1">
            <a:blip r:embed="rId2"/>
            <a:srcRect l="71025" t="30448" r="8844" b="60587"/>
            <a:stretch/>
          </p:blipFill>
          <p:spPr>
            <a:xfrm>
              <a:off x="1053361" y="4731463"/>
              <a:ext cx="1221926" cy="461846"/>
            </a:xfrm>
            <a:prstGeom prst="rect">
              <a:avLst/>
            </a:prstGeom>
            <a:ln>
              <a:solidFill>
                <a:srgbClr val="FF0000"/>
              </a:solidFill>
            </a:ln>
          </p:spPr>
        </p:pic>
        <p:pic>
          <p:nvPicPr>
            <p:cNvPr id="9" name="Picture 8">
              <a:extLst>
                <a:ext uri="{FF2B5EF4-FFF2-40B4-BE49-F238E27FC236}">
                  <a16:creationId xmlns:a16="http://schemas.microsoft.com/office/drawing/2014/main" id="{340195AB-1444-4526-B546-105F79A17CAC}"/>
                </a:ext>
              </a:extLst>
            </p:cNvPr>
            <p:cNvPicPr>
              <a:picLocks noChangeAspect="1"/>
            </p:cNvPicPr>
            <p:nvPr/>
          </p:nvPicPr>
          <p:blipFill rotWithShape="1">
            <a:blip r:embed="rId3"/>
            <a:srcRect l="6424" t="66075" r="64176" b="26892"/>
            <a:stretch/>
          </p:blipFill>
          <p:spPr>
            <a:xfrm>
              <a:off x="980299" y="6580902"/>
              <a:ext cx="1540606" cy="318297"/>
            </a:xfrm>
            <a:prstGeom prst="rect">
              <a:avLst/>
            </a:prstGeom>
            <a:ln>
              <a:solidFill>
                <a:srgbClr val="FF0000"/>
              </a:solid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9D0220B-9516-457C-8597-7382C3F95B66}"/>
              </a:ext>
            </a:extLst>
          </p:cNvPr>
          <p:cNvGrpSpPr/>
          <p:nvPr/>
        </p:nvGrpSpPr>
        <p:grpSpPr>
          <a:xfrm>
            <a:off x="69200" y="476672"/>
            <a:ext cx="9039304" cy="5402519"/>
            <a:chOff x="64476" y="-27384"/>
            <a:chExt cx="9039304" cy="5402519"/>
          </a:xfrm>
        </p:grpSpPr>
        <p:pic>
          <p:nvPicPr>
            <p:cNvPr id="6" name="Picture 5">
              <a:extLst>
                <a:ext uri="{FF2B5EF4-FFF2-40B4-BE49-F238E27FC236}">
                  <a16:creationId xmlns:a16="http://schemas.microsoft.com/office/drawing/2014/main" id="{8AF86782-7531-49DF-A206-0DC3579696C3}"/>
                </a:ext>
              </a:extLst>
            </p:cNvPr>
            <p:cNvPicPr>
              <a:picLocks noChangeAspect="1"/>
            </p:cNvPicPr>
            <p:nvPr/>
          </p:nvPicPr>
          <p:blipFill>
            <a:blip r:embed="rId2"/>
            <a:stretch>
              <a:fillRect/>
            </a:stretch>
          </p:blipFill>
          <p:spPr>
            <a:xfrm>
              <a:off x="64476" y="-1655"/>
              <a:ext cx="2941912" cy="4473475"/>
            </a:xfrm>
            <a:prstGeom prst="rect">
              <a:avLst/>
            </a:prstGeom>
          </p:spPr>
        </p:pic>
        <p:pic>
          <p:nvPicPr>
            <p:cNvPr id="7" name="Picture 6">
              <a:extLst>
                <a:ext uri="{FF2B5EF4-FFF2-40B4-BE49-F238E27FC236}">
                  <a16:creationId xmlns:a16="http://schemas.microsoft.com/office/drawing/2014/main" id="{DFDFBF0E-25D6-4881-96AD-B88EA28BF15C}"/>
                </a:ext>
              </a:extLst>
            </p:cNvPr>
            <p:cNvPicPr>
              <a:picLocks noChangeAspect="1"/>
            </p:cNvPicPr>
            <p:nvPr/>
          </p:nvPicPr>
          <p:blipFill>
            <a:blip r:embed="rId3"/>
            <a:stretch>
              <a:fillRect/>
            </a:stretch>
          </p:blipFill>
          <p:spPr>
            <a:xfrm>
              <a:off x="2935488" y="-27384"/>
              <a:ext cx="3225979" cy="4735005"/>
            </a:xfrm>
            <a:prstGeom prst="rect">
              <a:avLst/>
            </a:prstGeom>
          </p:spPr>
        </p:pic>
        <p:sp>
          <p:nvSpPr>
            <p:cNvPr id="8" name="Rectangle 7">
              <a:extLst>
                <a:ext uri="{FF2B5EF4-FFF2-40B4-BE49-F238E27FC236}">
                  <a16:creationId xmlns:a16="http://schemas.microsoft.com/office/drawing/2014/main" id="{DF987B6C-A08D-4C83-9C6C-AE446A2C3329}"/>
                </a:ext>
              </a:extLst>
            </p:cNvPr>
            <p:cNvSpPr/>
            <p:nvPr/>
          </p:nvSpPr>
          <p:spPr>
            <a:xfrm>
              <a:off x="7037131" y="-27384"/>
              <a:ext cx="1523882" cy="318102"/>
            </a:xfrm>
            <a:prstGeom prst="rect">
              <a:avLst/>
            </a:prstGeom>
          </p:spPr>
          <p:txBody>
            <a:bodyPr wrap="square">
              <a:spAutoFit/>
            </a:bodyPr>
            <a:lstStyle/>
            <a:p>
              <a:r>
                <a:rPr lang="en-GB" sz="800" dirty="0">
                  <a:hlinkClick r:id="rId4"/>
                </a:rPr>
                <a:t>https://www.gold.org/goldhub/data/historical-mine-production</a:t>
              </a:r>
              <a:endParaRPr lang="pt-BR" sz="800" dirty="0">
                <a:solidFill>
                  <a:schemeClr val="accent2"/>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4B771EC8-EB9F-421E-84FE-8812E9D04C7E}"/>
                </a:ext>
              </a:extLst>
            </p:cNvPr>
            <p:cNvPicPr>
              <a:picLocks noChangeAspect="1"/>
            </p:cNvPicPr>
            <p:nvPr/>
          </p:nvPicPr>
          <p:blipFill>
            <a:blip r:embed="rId5"/>
            <a:stretch>
              <a:fillRect/>
            </a:stretch>
          </p:blipFill>
          <p:spPr>
            <a:xfrm>
              <a:off x="6156176" y="348419"/>
              <a:ext cx="2941912" cy="4400076"/>
            </a:xfrm>
            <a:prstGeom prst="rect">
              <a:avLst/>
            </a:prstGeom>
          </p:spPr>
        </p:pic>
        <p:pic>
          <p:nvPicPr>
            <p:cNvPr id="5" name="Picture 4">
              <a:extLst>
                <a:ext uri="{FF2B5EF4-FFF2-40B4-BE49-F238E27FC236}">
                  <a16:creationId xmlns:a16="http://schemas.microsoft.com/office/drawing/2014/main" id="{4B534B26-61A5-4B32-9BC4-97321847578A}"/>
                </a:ext>
              </a:extLst>
            </p:cNvPr>
            <p:cNvPicPr>
              <a:picLocks noChangeAspect="1"/>
            </p:cNvPicPr>
            <p:nvPr/>
          </p:nvPicPr>
          <p:blipFill rotWithShape="1">
            <a:blip r:embed="rId6"/>
            <a:srcRect t="10031"/>
            <a:stretch/>
          </p:blipFill>
          <p:spPr>
            <a:xfrm>
              <a:off x="6161800" y="4732980"/>
              <a:ext cx="2941980" cy="642155"/>
            </a:xfrm>
            <a:prstGeom prst="rect">
              <a:avLst/>
            </a:prstGeom>
          </p:spPr>
        </p:pic>
        <p:sp>
          <p:nvSpPr>
            <p:cNvPr id="14" name="Rectangle 13">
              <a:extLst>
                <a:ext uri="{FF2B5EF4-FFF2-40B4-BE49-F238E27FC236}">
                  <a16:creationId xmlns:a16="http://schemas.microsoft.com/office/drawing/2014/main" id="{6DD23D26-A903-4133-AF23-B1094ECCAA6A}"/>
                </a:ext>
              </a:extLst>
            </p:cNvPr>
            <p:cNvSpPr/>
            <p:nvPr/>
          </p:nvSpPr>
          <p:spPr>
            <a:xfrm>
              <a:off x="92012" y="3287863"/>
              <a:ext cx="2801835" cy="288277"/>
            </a:xfrm>
            <a:prstGeom prst="rect">
              <a:avLst/>
            </a:prstGeom>
            <a:solidFill>
              <a:srgbClr val="FF9900">
                <a:alpha val="22000"/>
              </a:srgb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chemeClr val="bg1"/>
                  </a:solidFill>
                </a:ln>
                <a:noFill/>
              </a:endParaRPr>
            </a:p>
          </p:txBody>
        </p:sp>
      </p:grpSp>
    </p:spTree>
    <p:extLst>
      <p:ext uri="{BB962C8B-B14F-4D97-AF65-F5344CB8AC3E}">
        <p14:creationId xmlns:p14="http://schemas.microsoft.com/office/powerpoint/2010/main" val="36272720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44A17F7-9D94-4098-B296-FBCF5C611B25}"/>
              </a:ext>
            </a:extLst>
          </p:cNvPr>
          <p:cNvGrpSpPr/>
          <p:nvPr/>
        </p:nvGrpSpPr>
        <p:grpSpPr>
          <a:xfrm>
            <a:off x="-50800" y="-3056"/>
            <a:ext cx="9194800" cy="6474140"/>
            <a:chOff x="-50800" y="-3056"/>
            <a:chExt cx="9194800" cy="6474140"/>
          </a:xfrm>
        </p:grpSpPr>
        <p:pic>
          <p:nvPicPr>
            <p:cNvPr id="2" name="Picture 2" descr="C:\Users\Lobato\Documents\Pages from OGR-ClassificatAuDeposits&amp;TheoreticalBasis.tif"/>
            <p:cNvPicPr>
              <a:picLocks noChangeAspect="1" noChangeArrowheads="1"/>
            </p:cNvPicPr>
            <p:nvPr/>
          </p:nvPicPr>
          <p:blipFill>
            <a:blip r:embed="rId2" cstate="print"/>
            <a:srcRect l="49511" t="6429" r="5739" b="63823"/>
            <a:stretch>
              <a:fillRect/>
            </a:stretch>
          </p:blipFill>
          <p:spPr bwMode="auto">
            <a:xfrm>
              <a:off x="-50800" y="-3056"/>
              <a:ext cx="5990952" cy="5308466"/>
            </a:xfrm>
            <a:prstGeom prst="rect">
              <a:avLst/>
            </a:prstGeom>
            <a:noFill/>
            <a:ln>
              <a:solidFill>
                <a:srgbClr val="FF0000"/>
              </a:solidFill>
            </a:ln>
          </p:spPr>
        </p:pic>
        <p:sp>
          <p:nvSpPr>
            <p:cNvPr id="4" name="Rectangle 3"/>
            <p:cNvSpPr/>
            <p:nvPr/>
          </p:nvSpPr>
          <p:spPr>
            <a:xfrm>
              <a:off x="0" y="5278450"/>
              <a:ext cx="9144000" cy="1192634"/>
            </a:xfrm>
            <a:prstGeom prst="rect">
              <a:avLst/>
            </a:prstGeom>
          </p:spPr>
          <p:txBody>
            <a:bodyPr wrap="square">
              <a:spAutoFit/>
            </a:bodyPr>
            <a:lstStyle/>
            <a:p>
              <a:pPr algn="ctr">
                <a:spcAft>
                  <a:spcPts val="600"/>
                </a:spcAft>
              </a:pPr>
              <a:r>
                <a:rPr lang="en-US" sz="1600" dirty="0">
                  <a:effectLst>
                    <a:outerShdw blurRad="38100" dist="38100" dir="2700000" algn="tl">
                      <a:srgbClr val="000000">
                        <a:alpha val="43137"/>
                      </a:srgbClr>
                    </a:outerShdw>
                  </a:effectLst>
                </a:rPr>
                <a:t>Some well-known deposit types. Although useful and widely used, scheme does not meet full requirements of ideal classification scheme. </a:t>
              </a:r>
            </a:p>
            <a:p>
              <a:pPr>
                <a:spcAft>
                  <a:spcPts val="300"/>
                </a:spcAft>
              </a:pPr>
              <a:r>
                <a:rPr lang="en-US" sz="1600" b="1" dirty="0">
                  <a:solidFill>
                    <a:srgbClr val="FFFF00"/>
                  </a:solidFill>
                  <a:effectLst>
                    <a:outerShdw blurRad="38100" dist="38100" dir="2700000" algn="tl">
                      <a:srgbClr val="000000">
                        <a:alpha val="43137"/>
                      </a:srgbClr>
                    </a:outerShdw>
                  </a:effectLst>
                </a:rPr>
                <a:t>	(</a:t>
              </a:r>
              <a:r>
                <a:rPr lang="en-US" sz="1600" b="1" dirty="0" err="1">
                  <a:solidFill>
                    <a:srgbClr val="FFFF00"/>
                  </a:solidFill>
                  <a:effectLst>
                    <a:outerShdw blurRad="38100" dist="38100" dir="2700000" algn="tl">
                      <a:srgbClr val="000000">
                        <a:alpha val="43137"/>
                      </a:srgbClr>
                    </a:outerShdw>
                  </a:effectLst>
                </a:rPr>
                <a:t>i</a:t>
              </a:r>
              <a:r>
                <a:rPr lang="en-US" sz="1600" b="1" dirty="0">
                  <a:solidFill>
                    <a:srgbClr val="FFFF00"/>
                  </a:solidFill>
                  <a:effectLst>
                    <a:outerShdw blurRad="38100" dist="38100" dir="2700000" algn="tl">
                      <a:srgbClr val="000000">
                        <a:alpha val="43137"/>
                      </a:srgbClr>
                    </a:outerShdw>
                  </a:effectLst>
                </a:rPr>
                <a:t>)</a:t>
              </a:r>
              <a:r>
                <a:rPr lang="en-US" sz="1600" dirty="0">
                  <a:effectLst>
                    <a:outerShdw blurRad="38100" dist="38100" dir="2700000" algn="tl">
                      <a:srgbClr val="000000">
                        <a:alpha val="43137"/>
                      </a:srgbClr>
                    </a:outerShdw>
                  </a:effectLst>
                </a:rPr>
                <a:t> </a:t>
              </a:r>
              <a:r>
                <a:rPr lang="en-US" sz="1600" b="1" dirty="0">
                  <a:solidFill>
                    <a:srgbClr val="0000CC"/>
                  </a:solidFill>
                  <a:effectLst>
                    <a:outerShdw blurRad="38100" dist="38100" dir="2700000" algn="tl">
                      <a:srgbClr val="000000">
                        <a:alpha val="43137"/>
                      </a:srgbClr>
                    </a:outerShdw>
                  </a:effectLst>
                </a:rPr>
                <a:t>80% of production from </a:t>
              </a:r>
              <a:r>
                <a:rPr lang="en-US" sz="1600" b="1" dirty="0">
                  <a:solidFill>
                    <a:srgbClr val="FF0000"/>
                  </a:solidFill>
                  <a:effectLst>
                    <a:outerShdw blurRad="38100" dist="38100" dir="2700000" algn="tl">
                      <a:srgbClr val="000000">
                        <a:alpha val="43137"/>
                      </a:srgbClr>
                    </a:outerShdw>
                  </a:effectLst>
                </a:rPr>
                <a:t>gold</a:t>
              </a:r>
              <a:r>
                <a:rPr lang="en-US" sz="1600" b="1" dirty="0">
                  <a:solidFill>
                    <a:srgbClr val="0000CC"/>
                  </a:solidFill>
                  <a:effectLst>
                    <a:outerShdw blurRad="38100" dist="38100" dir="2700000" algn="tl">
                      <a:srgbClr val="000000">
                        <a:alpha val="43137"/>
                      </a:srgbClr>
                    </a:outerShdw>
                  </a:effectLst>
                </a:rPr>
                <a:t>-only deposits</a:t>
              </a:r>
              <a:r>
                <a:rPr lang="en-US" sz="1600" dirty="0">
                  <a:effectLst>
                    <a:outerShdw blurRad="38100" dist="38100" dir="2700000" algn="tl">
                      <a:srgbClr val="000000">
                        <a:alpha val="43137"/>
                      </a:srgbClr>
                    </a:outerShdw>
                  </a:effectLst>
                </a:rPr>
                <a:t>, i.e., no economic base metals (shades of </a:t>
              </a:r>
              <a:r>
                <a:rPr lang="en-US" sz="1600" b="1" dirty="0">
                  <a:solidFill>
                    <a:srgbClr val="00B050"/>
                  </a:solidFill>
                  <a:effectLst>
                    <a:outerShdw blurRad="38100" dist="38100" dir="2700000" algn="tl">
                      <a:srgbClr val="000000">
                        <a:alpha val="43137"/>
                      </a:srgbClr>
                    </a:outerShdw>
                  </a:effectLst>
                </a:rPr>
                <a:t>green</a:t>
              </a:r>
              <a:r>
                <a:rPr lang="en-US" sz="1600" dirty="0">
                  <a:effectLst>
                    <a:outerShdw blurRad="38100" dist="38100" dir="2700000" algn="tl">
                      <a:srgbClr val="000000">
                        <a:alpha val="43137"/>
                      </a:srgbClr>
                    </a:outerShdw>
                  </a:effectLst>
                </a:rPr>
                <a:t>); </a:t>
              </a:r>
            </a:p>
            <a:p>
              <a:r>
                <a:rPr lang="en-US" sz="1600" b="1" dirty="0">
                  <a:solidFill>
                    <a:srgbClr val="FFFF00"/>
                  </a:solidFill>
                  <a:effectLst>
                    <a:outerShdw blurRad="38100" dist="38100" dir="2700000" algn="tl">
                      <a:srgbClr val="000000">
                        <a:alpha val="43137"/>
                      </a:srgbClr>
                    </a:outerShdw>
                  </a:effectLst>
                </a:rPr>
                <a:t>	(ii) </a:t>
              </a:r>
              <a:r>
                <a:rPr lang="en-US" sz="1600" b="1" dirty="0">
                  <a:solidFill>
                    <a:srgbClr val="0000CC"/>
                  </a:solidFill>
                  <a:effectLst>
                    <a:outerShdw blurRad="38100" dist="38100" dir="2700000" algn="tl">
                      <a:srgbClr val="000000">
                        <a:alpha val="43137"/>
                      </a:srgbClr>
                    </a:outerShdw>
                  </a:effectLst>
                </a:rPr>
                <a:t>&lt;¼ from deposits with co-product or by-product base metals (</a:t>
              </a:r>
              <a:r>
                <a:rPr lang="en-US" sz="1600" b="1" dirty="0">
                  <a:solidFill>
                    <a:srgbClr val="FF0000"/>
                  </a:solidFill>
                  <a:effectLst>
                    <a:outerShdw blurRad="38100" dist="38100" dir="2700000" algn="tl">
                      <a:srgbClr val="000000">
                        <a:alpha val="43137"/>
                      </a:srgbClr>
                    </a:outerShdw>
                  </a:effectLst>
                </a:rPr>
                <a:t>red</a:t>
              </a:r>
              <a:r>
                <a:rPr lang="en-US" sz="1600" b="1" dirty="0">
                  <a:solidFill>
                    <a:srgbClr val="0000CC"/>
                  </a:solidFill>
                  <a:effectLst>
                    <a:outerShdw blurRad="38100" dist="38100" dir="2700000" algn="tl">
                      <a:srgbClr val="000000">
                        <a:alpha val="43137"/>
                      </a:srgbClr>
                    </a:outerShdw>
                  </a:effectLst>
                </a:rPr>
                <a:t> and </a:t>
              </a:r>
              <a:r>
                <a:rPr lang="en-US" sz="1600" b="1" dirty="0">
                  <a:solidFill>
                    <a:srgbClr val="FF9900"/>
                  </a:solidFill>
                  <a:effectLst>
                    <a:outerShdw blurRad="38100" dist="38100" dir="2700000" algn="tl">
                      <a:srgbClr val="000000">
                        <a:alpha val="43137"/>
                      </a:srgbClr>
                    </a:outerShdw>
                  </a:effectLst>
                </a:rPr>
                <a:t>orange </a:t>
              </a:r>
              <a:r>
                <a:rPr lang="en-US" sz="1600" b="1" dirty="0" err="1">
                  <a:solidFill>
                    <a:srgbClr val="0000CC"/>
                  </a:solidFill>
                  <a:effectLst>
                    <a:outerShdw blurRad="38100" dist="38100" dir="2700000" algn="tl">
                      <a:srgbClr val="000000">
                        <a:alpha val="43137"/>
                      </a:srgbClr>
                    </a:outerShdw>
                  </a:effectLst>
                </a:rPr>
                <a:t>colour</a:t>
              </a:r>
              <a:r>
                <a:rPr lang="en-US" sz="1600" dirty="0" err="1">
                  <a:solidFill>
                    <a:srgbClr val="0000CC"/>
                  </a:solidFill>
                  <a:effectLst>
                    <a:outerShdw blurRad="38100" dist="38100" dir="2700000" algn="tl">
                      <a:srgbClr val="000000">
                        <a:alpha val="43137"/>
                      </a:srgbClr>
                    </a:outerShdw>
                  </a:effectLst>
                </a:rPr>
                <a:t>s</a:t>
              </a:r>
              <a:r>
                <a:rPr lang="en-US" sz="1600" dirty="0">
                  <a:solidFill>
                    <a:srgbClr val="0000CC"/>
                  </a:solidFill>
                  <a:effectLst>
                    <a:outerShdw blurRad="38100" dist="38100" dir="2700000" algn="tl">
                      <a:srgbClr val="000000">
                        <a:alpha val="43137"/>
                      </a:srgbClr>
                    </a:outerShdw>
                  </a:effectLst>
                </a:rPr>
                <a:t>). </a:t>
              </a:r>
            </a:p>
          </p:txBody>
        </p:sp>
        <p:pic>
          <p:nvPicPr>
            <p:cNvPr id="37890" name="Picture 2"/>
            <p:cNvPicPr>
              <a:picLocks noChangeAspect="1" noChangeArrowheads="1"/>
            </p:cNvPicPr>
            <p:nvPr/>
          </p:nvPicPr>
          <p:blipFill>
            <a:blip r:embed="rId3" cstate="print"/>
            <a:srcRect/>
            <a:stretch>
              <a:fillRect/>
            </a:stretch>
          </p:blipFill>
          <p:spPr bwMode="auto">
            <a:xfrm>
              <a:off x="4788024" y="0"/>
              <a:ext cx="3930947" cy="229170"/>
            </a:xfrm>
            <a:prstGeom prst="rect">
              <a:avLst/>
            </a:prstGeom>
            <a:noFill/>
            <a:ln w="9525">
              <a:noFill/>
              <a:miter lim="800000"/>
              <a:headEnd/>
              <a:tailEnd/>
            </a:ln>
          </p:spPr>
        </p:pic>
        <p:sp>
          <p:nvSpPr>
            <p:cNvPr id="6" name="Rectangle 5"/>
            <p:cNvSpPr/>
            <p:nvPr/>
          </p:nvSpPr>
          <p:spPr>
            <a:xfrm>
              <a:off x="6094108" y="3087126"/>
              <a:ext cx="2699792" cy="1569660"/>
            </a:xfrm>
            <a:prstGeom prst="rect">
              <a:avLst/>
            </a:prstGeom>
          </p:spPr>
          <p:txBody>
            <a:bodyPr wrap="square">
              <a:spAutoFit/>
            </a:bodyPr>
            <a:lstStyle/>
            <a:p>
              <a:pPr algn="r"/>
              <a:r>
                <a:rPr lang="en-US" sz="1600" dirty="0">
                  <a:solidFill>
                    <a:schemeClr val="bg2">
                      <a:lumMod val="10000"/>
                    </a:schemeClr>
                  </a:solidFill>
                  <a:effectLst>
                    <a:outerShdw blurRad="38100" dist="38100" dir="2700000" algn="tl">
                      <a:srgbClr val="000000">
                        <a:alpha val="43137"/>
                      </a:srgbClr>
                    </a:outerShdw>
                  </a:effectLst>
                </a:rPr>
                <a:t>Based upon 175 000 t </a:t>
              </a:r>
              <a:r>
                <a:rPr lang="en-US" sz="1600" b="1" dirty="0">
                  <a:solidFill>
                    <a:srgbClr val="FF0000"/>
                  </a:solidFill>
                  <a:effectLst>
                    <a:outerShdw blurRad="38100" dist="38100" dir="2700000" algn="tl">
                      <a:srgbClr val="000000">
                        <a:alpha val="43137"/>
                      </a:srgbClr>
                    </a:outerShdw>
                  </a:effectLst>
                </a:rPr>
                <a:t>gold </a:t>
              </a:r>
              <a:r>
                <a:rPr lang="en-US" sz="1600" dirty="0">
                  <a:solidFill>
                    <a:schemeClr val="bg2">
                      <a:lumMod val="10000"/>
                    </a:schemeClr>
                  </a:solidFill>
                  <a:effectLst>
                    <a:outerShdw blurRad="38100" dist="38100" dir="2700000" algn="tl">
                      <a:srgbClr val="000000">
                        <a:alpha val="43137"/>
                      </a:srgbClr>
                    </a:outerShdw>
                  </a:effectLst>
                </a:rPr>
                <a:t>produced to the end of 2013. Plenty of scope for different interpretations of what should be in each sub-category of </a:t>
              </a:r>
              <a:r>
                <a:rPr lang="en-US" sz="1600" b="1" dirty="0">
                  <a:solidFill>
                    <a:srgbClr val="FF0000"/>
                  </a:solidFill>
                  <a:effectLst>
                    <a:outerShdw blurRad="38100" dist="38100" dir="2700000" algn="tl">
                      <a:srgbClr val="000000">
                        <a:alpha val="43137"/>
                      </a:srgbClr>
                    </a:outerShdw>
                  </a:effectLst>
                </a:rPr>
                <a:t>gold</a:t>
              </a:r>
              <a:r>
                <a:rPr lang="en-US" sz="1600" dirty="0">
                  <a:solidFill>
                    <a:schemeClr val="bg2">
                      <a:lumMod val="10000"/>
                    </a:schemeClr>
                  </a:solidFill>
                  <a:effectLst>
                    <a:outerShdw blurRad="38100" dist="38100" dir="2700000" algn="tl">
                      <a:srgbClr val="000000">
                        <a:alpha val="43137"/>
                      </a:srgbClr>
                    </a:outerShdw>
                  </a:effectLst>
                </a:rPr>
                <a:t>-only production.</a:t>
              </a:r>
              <a:endParaRPr lang="pt-BR" sz="1600" dirty="0">
                <a:solidFill>
                  <a:schemeClr val="bg2">
                    <a:lumMod val="10000"/>
                  </a:schemeClr>
                </a:solidFill>
                <a:effectLst>
                  <a:outerShdw blurRad="38100" dist="38100" dir="2700000" algn="tl">
                    <a:srgbClr val="000000">
                      <a:alpha val="43137"/>
                    </a:srgbClr>
                  </a:outerShdw>
                </a:effectLst>
              </a:endParaRPr>
            </a:p>
          </p:txBody>
        </p:sp>
        <p:sp>
          <p:nvSpPr>
            <p:cNvPr id="7" name="Rectangle 6"/>
            <p:cNvSpPr/>
            <p:nvPr/>
          </p:nvSpPr>
          <p:spPr>
            <a:xfrm>
              <a:off x="1" y="0"/>
              <a:ext cx="2195736" cy="707886"/>
            </a:xfrm>
            <a:prstGeom prst="rect">
              <a:avLst/>
            </a:prstGeom>
          </p:spPr>
          <p:txBody>
            <a:bodyPr wrap="square">
              <a:spAutoFit/>
            </a:bodyPr>
            <a:lstStyle/>
            <a:p>
              <a:r>
                <a:rPr lang="en-US" sz="2000">
                  <a:effectLst>
                    <a:outerShdw blurRad="38100" dist="38100" dir="2700000" algn="tl">
                      <a:srgbClr val="000000">
                        <a:alpha val="43137"/>
                      </a:srgbClr>
                    </a:outerShdw>
                  </a:effectLst>
                </a:rPr>
                <a:t>All-time world </a:t>
              </a:r>
              <a:r>
                <a:rPr lang="en-US" sz="2000" b="1">
                  <a:solidFill>
                    <a:srgbClr val="FF0000"/>
                  </a:solidFill>
                  <a:effectLst>
                    <a:outerShdw blurRad="38100" dist="38100" dir="2700000" algn="tl">
                      <a:srgbClr val="000000">
                        <a:alpha val="43137"/>
                      </a:srgbClr>
                    </a:outerShdw>
                  </a:effectLst>
                </a:rPr>
                <a:t>Au</a:t>
              </a:r>
              <a:r>
                <a:rPr lang="en-US" sz="2000">
                  <a:effectLst>
                    <a:outerShdw blurRad="38100" dist="38100" dir="2700000" algn="tl">
                      <a:srgbClr val="000000">
                        <a:alpha val="43137"/>
                      </a:srgbClr>
                    </a:outerShdw>
                  </a:effectLst>
                </a:rPr>
                <a:t> production </a:t>
              </a:r>
              <a:endParaRPr lang="pt-BR" sz="2000"/>
            </a:p>
          </p:txBody>
        </p:sp>
        <p:sp>
          <p:nvSpPr>
            <p:cNvPr id="8" name="TextBox 7">
              <a:extLst>
                <a:ext uri="{FF2B5EF4-FFF2-40B4-BE49-F238E27FC236}">
                  <a16:creationId xmlns:a16="http://schemas.microsoft.com/office/drawing/2014/main" id="{1E031557-50A6-48E0-87D8-4C3D9D280621}"/>
                </a:ext>
              </a:extLst>
            </p:cNvPr>
            <p:cNvSpPr txBox="1"/>
            <p:nvPr/>
          </p:nvSpPr>
          <p:spPr>
            <a:xfrm>
              <a:off x="2864813" y="3712666"/>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2a</a:t>
              </a:r>
              <a:endParaRPr lang="en-GB" sz="2000" b="1" dirty="0">
                <a:solidFill>
                  <a:srgbClr val="FFFF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829224E6-9C74-4DB0-A4EE-A035FCDAE49A}"/>
                </a:ext>
              </a:extLst>
            </p:cNvPr>
            <p:cNvSpPr txBox="1"/>
            <p:nvPr/>
          </p:nvSpPr>
          <p:spPr>
            <a:xfrm>
              <a:off x="3759577" y="2975667"/>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2a</a:t>
              </a:r>
              <a:endParaRPr lang="en-GB" sz="2000" b="1" dirty="0">
                <a:solidFill>
                  <a:srgbClr val="FFFF00"/>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D647BDA2-7BBA-4209-9B06-FE59C60F3400}"/>
                </a:ext>
              </a:extLst>
            </p:cNvPr>
            <p:cNvSpPr txBox="1"/>
            <p:nvPr/>
          </p:nvSpPr>
          <p:spPr>
            <a:xfrm>
              <a:off x="3326422" y="1279284"/>
              <a:ext cx="1188726" cy="400110"/>
            </a:xfrm>
            <a:prstGeom prst="rect">
              <a:avLst/>
            </a:prstGeom>
            <a:noFill/>
          </p:spPr>
          <p:txBody>
            <a:bodyPr wrap="square" rtlCol="0">
              <a:spAutoFit/>
            </a:bodyPr>
            <a:lstStyle/>
            <a:p>
              <a:r>
                <a:rPr lang="pt-BR" sz="1200" b="1" dirty="0">
                  <a:solidFill>
                    <a:srgbClr val="FFFF00"/>
                  </a:solidFill>
                  <a:effectLst>
                    <a:outerShdw blurRad="38100" dist="38100" dir="2700000" algn="tl">
                      <a:srgbClr val="000000">
                        <a:alpha val="43137"/>
                      </a:srgbClr>
                    </a:outerShdw>
                  </a:effectLst>
                </a:rPr>
                <a:t>Clástico</a:t>
              </a:r>
              <a:r>
                <a:rPr lang="pt-BR" sz="2000" b="1" dirty="0">
                  <a:solidFill>
                    <a:srgbClr val="FFFF00"/>
                  </a:solidFill>
                  <a:effectLst>
                    <a:outerShdw blurRad="38100" dist="38100" dir="2700000" algn="tl">
                      <a:srgbClr val="000000">
                        <a:alpha val="43137"/>
                      </a:srgbClr>
                    </a:outerShdw>
                  </a:effectLst>
                </a:rPr>
                <a:t> </a:t>
              </a:r>
              <a:r>
                <a:rPr lang="pt-BR" sz="1200" b="1" dirty="0">
                  <a:solidFill>
                    <a:srgbClr val="FFFF00"/>
                  </a:solidFill>
                  <a:effectLst>
                    <a:outerShdw blurRad="38100" dist="38100" dir="2700000" algn="tl">
                      <a:srgbClr val="000000">
                        <a:alpha val="43137"/>
                      </a:srgbClr>
                    </a:outerShdw>
                  </a:effectLst>
                </a:rPr>
                <a:t>&amp;  </a:t>
              </a:r>
              <a:r>
                <a:rPr lang="pt-BR" sz="2000" b="1" dirty="0">
                  <a:solidFill>
                    <a:srgbClr val="FFFF00"/>
                  </a:solidFill>
                  <a:effectLst>
                    <a:outerShdw blurRad="38100" dist="38100" dir="2700000" algn="tl">
                      <a:srgbClr val="000000">
                        <a:alpha val="43137"/>
                      </a:srgbClr>
                    </a:outerShdw>
                  </a:effectLst>
                </a:rPr>
                <a:t>2a</a:t>
              </a:r>
              <a:endParaRPr lang="en-GB" sz="2000" b="1" dirty="0">
                <a:solidFill>
                  <a:srgbClr val="FFFF00"/>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BC99D71D-85FD-4B2E-ADF7-921978FF1B49}"/>
                </a:ext>
              </a:extLst>
            </p:cNvPr>
            <p:cNvSpPr txBox="1"/>
            <p:nvPr/>
          </p:nvSpPr>
          <p:spPr>
            <a:xfrm rot="17725611">
              <a:off x="1538896" y="4290284"/>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1a</a:t>
              </a:r>
              <a:endParaRPr lang="en-GB" sz="2000" b="1" dirty="0">
                <a:solidFill>
                  <a:srgbClr val="FFFF00"/>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4B9CA996-BD8A-4181-8CD4-02BD5F625274}"/>
                </a:ext>
              </a:extLst>
            </p:cNvPr>
            <p:cNvSpPr txBox="1"/>
            <p:nvPr/>
          </p:nvSpPr>
          <p:spPr>
            <a:xfrm rot="3114019">
              <a:off x="1706477" y="1096647"/>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1c</a:t>
              </a:r>
              <a:endParaRPr lang="en-GB" sz="2000" b="1" dirty="0">
                <a:solidFill>
                  <a:srgbClr val="FFFF00"/>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BA2A2E53-6936-4062-9065-01F5A99FD75D}"/>
                </a:ext>
              </a:extLst>
            </p:cNvPr>
            <p:cNvSpPr txBox="1"/>
            <p:nvPr/>
          </p:nvSpPr>
          <p:spPr>
            <a:xfrm rot="3877396">
              <a:off x="1910632" y="1488702"/>
              <a:ext cx="1271384"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IOCG 1d</a:t>
              </a:r>
              <a:endParaRPr lang="en-GB" sz="2000" b="1" dirty="0">
                <a:solidFill>
                  <a:srgbClr val="FFFF00"/>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45F9E8EE-3F66-4D9C-9A81-BB768AE5D8EF}"/>
                </a:ext>
              </a:extLst>
            </p:cNvPr>
            <p:cNvSpPr txBox="1"/>
            <p:nvPr/>
          </p:nvSpPr>
          <p:spPr>
            <a:xfrm rot="4824399">
              <a:off x="2551746" y="292506"/>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1a</a:t>
              </a:r>
              <a:endParaRPr lang="en-GB" sz="2000" b="1" dirty="0">
                <a:solidFill>
                  <a:srgbClr val="FFFF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832668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cstate="print"/>
          <a:srcRect/>
          <a:stretch>
            <a:fillRect/>
          </a:stretch>
        </p:blipFill>
        <p:spPr bwMode="auto">
          <a:xfrm>
            <a:off x="-1" y="0"/>
            <a:ext cx="9109543" cy="6691672"/>
          </a:xfrm>
          <a:prstGeom prst="rect">
            <a:avLst/>
          </a:prstGeom>
          <a:noFill/>
          <a:ln w="9525">
            <a:noFill/>
            <a:miter lim="800000"/>
            <a:headEnd/>
            <a:tailEnd/>
          </a:ln>
        </p:spPr>
      </p:pic>
      <p:sp>
        <p:nvSpPr>
          <p:cNvPr id="3" name="TextBox 2">
            <a:extLst>
              <a:ext uri="{FF2B5EF4-FFF2-40B4-BE49-F238E27FC236}">
                <a16:creationId xmlns:a16="http://schemas.microsoft.com/office/drawing/2014/main" id="{9D549651-3E1E-42B8-BB68-122F38B8A413}"/>
              </a:ext>
            </a:extLst>
          </p:cNvPr>
          <p:cNvSpPr txBox="1"/>
          <p:nvPr/>
        </p:nvSpPr>
        <p:spPr>
          <a:xfrm>
            <a:off x="5004048" y="3463677"/>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2a</a:t>
            </a:r>
            <a:endParaRPr lang="en-GB" sz="2000" b="1" dirty="0">
              <a:solidFill>
                <a:srgbClr val="FFFF00"/>
              </a:solidFill>
              <a:effectLst>
                <a:outerShdw blurRad="38100" dist="38100" dir="2700000" algn="tl">
                  <a:srgbClr val="000000">
                    <a:alpha val="43137"/>
                  </a:srgbClr>
                </a:outerShdw>
              </a:effectLst>
            </a:endParaRPr>
          </a:p>
        </p:txBody>
      </p:sp>
      <p:sp>
        <p:nvSpPr>
          <p:cNvPr id="4" name="TextBox 3">
            <a:extLst>
              <a:ext uri="{FF2B5EF4-FFF2-40B4-BE49-F238E27FC236}">
                <a16:creationId xmlns:a16="http://schemas.microsoft.com/office/drawing/2014/main" id="{11A439BB-9037-4DC1-AF1A-19D1E28489F1}"/>
              </a:ext>
            </a:extLst>
          </p:cNvPr>
          <p:cNvSpPr txBox="1"/>
          <p:nvPr/>
        </p:nvSpPr>
        <p:spPr>
          <a:xfrm>
            <a:off x="4158805" y="4238823"/>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1a</a:t>
            </a:r>
            <a:endParaRPr lang="en-GB" sz="2000" b="1" dirty="0">
              <a:solidFill>
                <a:srgbClr val="FFFF00"/>
              </a:solidFill>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C9B4C6D2-39C1-40EC-A615-3ECA31572D5D}"/>
              </a:ext>
            </a:extLst>
          </p:cNvPr>
          <p:cNvSpPr txBox="1"/>
          <p:nvPr/>
        </p:nvSpPr>
        <p:spPr>
          <a:xfrm>
            <a:off x="3059832" y="4038768"/>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1a</a:t>
            </a:r>
            <a:endParaRPr lang="en-GB" sz="2000" b="1" dirty="0">
              <a:solidFill>
                <a:srgbClr val="FFFF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EFF0B8F1-9C63-4625-9AF5-9A8BA05CC669}"/>
              </a:ext>
            </a:extLst>
          </p:cNvPr>
          <p:cNvSpPr txBox="1"/>
          <p:nvPr/>
        </p:nvSpPr>
        <p:spPr>
          <a:xfrm>
            <a:off x="3131840" y="2898086"/>
            <a:ext cx="565505" cy="400110"/>
          </a:xfrm>
          <a:prstGeom prst="rect">
            <a:avLst/>
          </a:prstGeom>
          <a:noFill/>
        </p:spPr>
        <p:txBody>
          <a:bodyPr wrap="square" rtlCol="0">
            <a:spAutoFit/>
          </a:bodyPr>
          <a:lstStyle/>
          <a:p>
            <a:r>
              <a:rPr lang="pt-BR" sz="2000" b="1" dirty="0">
                <a:solidFill>
                  <a:srgbClr val="FFFF00"/>
                </a:solidFill>
                <a:effectLst>
                  <a:outerShdw blurRad="38100" dist="38100" dir="2700000" algn="tl">
                    <a:srgbClr val="000000">
                      <a:alpha val="43137"/>
                    </a:srgbClr>
                  </a:outerShdw>
                </a:effectLst>
              </a:rPr>
              <a:t>1b</a:t>
            </a:r>
            <a:endParaRPr lang="en-GB" sz="20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01414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www.rengold.com/i/misc/Gold-Deposit-Types-for-the-Great-Basin-overview-1.jpg"/>
          <p:cNvPicPr>
            <a:picLocks noChangeAspect="1" noChangeArrowheads="1"/>
          </p:cNvPicPr>
          <p:nvPr/>
        </p:nvPicPr>
        <p:blipFill>
          <a:blip r:embed="rId2" cstate="print"/>
          <a:srcRect/>
          <a:stretch>
            <a:fillRect/>
          </a:stretch>
        </p:blipFill>
        <p:spPr bwMode="auto">
          <a:xfrm>
            <a:off x="0" y="116632"/>
            <a:ext cx="9144000" cy="5968637"/>
          </a:xfrm>
          <a:prstGeom prst="rect">
            <a:avLst/>
          </a:prstGeom>
          <a:noFill/>
        </p:spPr>
      </p:pic>
      <p:pic>
        <p:nvPicPr>
          <p:cNvPr id="59395" name="Picture 3"/>
          <p:cNvPicPr>
            <a:picLocks noChangeAspect="1" noChangeArrowheads="1"/>
          </p:cNvPicPr>
          <p:nvPr/>
        </p:nvPicPr>
        <p:blipFill>
          <a:blip r:embed="rId3" cstate="print"/>
          <a:srcRect/>
          <a:stretch>
            <a:fillRect/>
          </a:stretch>
        </p:blipFill>
        <p:spPr bwMode="auto">
          <a:xfrm>
            <a:off x="42664" y="5759434"/>
            <a:ext cx="5086350" cy="266700"/>
          </a:xfrm>
          <a:prstGeom prst="rect">
            <a:avLst/>
          </a:prstGeom>
          <a:noFill/>
          <a:ln w="9525">
            <a:noFill/>
            <a:miter lim="800000"/>
            <a:headEnd/>
            <a:tailEnd/>
          </a:ln>
        </p:spPr>
      </p:pic>
      <p:pic>
        <p:nvPicPr>
          <p:cNvPr id="59396" name="Picture 4"/>
          <p:cNvPicPr>
            <a:picLocks noChangeAspect="1" noChangeArrowheads="1"/>
          </p:cNvPicPr>
          <p:nvPr/>
        </p:nvPicPr>
        <p:blipFill>
          <a:blip r:embed="rId4" cstate="print"/>
          <a:srcRect/>
          <a:stretch>
            <a:fillRect/>
          </a:stretch>
        </p:blipFill>
        <p:spPr bwMode="auto">
          <a:xfrm>
            <a:off x="2133402" y="5754673"/>
            <a:ext cx="812477" cy="265124"/>
          </a:xfrm>
          <a:prstGeom prst="rect">
            <a:avLst/>
          </a:prstGeom>
          <a:noFill/>
          <a:ln w="9525">
            <a:noFill/>
            <a:miter lim="800000"/>
            <a:headEnd/>
            <a:tailEnd/>
          </a:ln>
        </p:spPr>
      </p:pic>
      <p:sp>
        <p:nvSpPr>
          <p:cNvPr id="5" name="Rectangle 4"/>
          <p:cNvSpPr/>
          <p:nvPr/>
        </p:nvSpPr>
        <p:spPr>
          <a:xfrm>
            <a:off x="42664" y="2996952"/>
            <a:ext cx="4097288" cy="1200329"/>
          </a:xfrm>
          <a:prstGeom prst="rect">
            <a:avLst/>
          </a:prstGeom>
          <a:solidFill>
            <a:schemeClr val="accent1">
              <a:lumMod val="50000"/>
            </a:schemeClr>
          </a:solidFill>
          <a:ln>
            <a:solidFill>
              <a:srgbClr val="D85EAC"/>
            </a:solidFill>
          </a:ln>
        </p:spPr>
        <p:txBody>
          <a:bodyPr wrap="square">
            <a:spAutoFit/>
          </a:bodyPr>
          <a:lstStyle/>
          <a:p>
            <a:r>
              <a:rPr lang="pt-BR" sz="1600" b="1" dirty="0" err="1">
                <a:solidFill>
                  <a:srgbClr val="FFC000"/>
                </a:solidFill>
                <a:effectLst>
                  <a:outerShdw blurRad="38100" dist="38100" dir="2700000" algn="tl">
                    <a:srgbClr val="000000">
                      <a:alpha val="43137"/>
                    </a:srgbClr>
                  </a:outerShdw>
                </a:effectLst>
              </a:rPr>
              <a:t>Orogenic</a:t>
            </a:r>
            <a:r>
              <a:rPr lang="pt-BR" sz="1600" dirty="0">
                <a:solidFill>
                  <a:srgbClr val="FFFF00"/>
                </a:solidFill>
                <a:effectLst>
                  <a:outerShdw blurRad="38100" dist="38100" dir="2700000" algn="tl">
                    <a:srgbClr val="000000">
                      <a:alpha val="43137"/>
                    </a:srgbClr>
                  </a:outerShdw>
                </a:effectLst>
              </a:rPr>
              <a:t> &amp; </a:t>
            </a:r>
            <a:r>
              <a:rPr lang="pt-BR" sz="1600" b="1" dirty="0" err="1">
                <a:solidFill>
                  <a:srgbClr val="FFC000"/>
                </a:solidFill>
                <a:effectLst>
                  <a:outerShdw blurRad="38100" dist="38100" dir="2700000" algn="tl">
                    <a:srgbClr val="000000">
                      <a:alpha val="43137"/>
                    </a:srgbClr>
                  </a:outerShdw>
                </a:effectLst>
              </a:rPr>
              <a:t>Paleoplacer</a:t>
            </a:r>
            <a:r>
              <a:rPr lang="pt-BR" sz="1600" dirty="0">
                <a:solidFill>
                  <a:srgbClr val="FFFF00"/>
                </a:solidFill>
                <a:effectLst>
                  <a:outerShdw blurRad="38100" dist="38100" dir="2700000" algn="tl">
                    <a:srgbClr val="000000">
                      <a:alpha val="43137"/>
                    </a:srgbClr>
                  </a:outerShdw>
                </a:effectLst>
              </a:rPr>
              <a:t>: ~</a:t>
            </a:r>
            <a:r>
              <a:rPr lang="en-US" sz="1600" dirty="0">
                <a:solidFill>
                  <a:srgbClr val="FFFF00"/>
                </a:solidFill>
                <a:effectLst>
                  <a:outerShdw blurRad="38100" dist="38100" dir="2700000" algn="tl">
                    <a:srgbClr val="000000">
                      <a:alpha val="43137"/>
                    </a:srgbClr>
                  </a:outerShdw>
                </a:effectLst>
              </a:rPr>
              <a:t> metal endowments, at 29% and 28%, </a:t>
            </a:r>
            <a:r>
              <a:rPr lang="pt-BR" sz="1600" dirty="0" err="1">
                <a:solidFill>
                  <a:srgbClr val="FFFF00"/>
                </a:solidFill>
                <a:effectLst>
                  <a:outerShdw blurRad="38100" dist="38100" dir="2700000" algn="tl">
                    <a:srgbClr val="000000">
                      <a:alpha val="43137"/>
                    </a:srgbClr>
                  </a:outerShdw>
                </a:effectLst>
              </a:rPr>
              <a:t>respectively</a:t>
            </a:r>
            <a:r>
              <a:rPr lang="pt-BR" sz="1600" dirty="0">
                <a:solidFill>
                  <a:srgbClr val="FFFF00"/>
                </a:solidFill>
                <a:effectLst>
                  <a:outerShdw blurRad="38100" dist="38100" dir="2700000" algn="tl">
                    <a:srgbClr val="000000">
                      <a:alpha val="43137"/>
                    </a:srgbClr>
                  </a:outerShdw>
                </a:effectLst>
              </a:rPr>
              <a:t>. </a:t>
            </a:r>
          </a:p>
          <a:p>
            <a:endParaRPr lang="pt-BR" sz="800" dirty="0">
              <a:solidFill>
                <a:srgbClr val="FFFF00"/>
              </a:solidFill>
              <a:effectLst>
                <a:outerShdw blurRad="38100" dist="38100" dir="2700000" algn="tl">
                  <a:srgbClr val="000000">
                    <a:alpha val="43137"/>
                  </a:srgbClr>
                </a:outerShdw>
              </a:effectLst>
            </a:endParaRPr>
          </a:p>
          <a:p>
            <a:r>
              <a:rPr lang="pt-BR" sz="1600" b="1" dirty="0" err="1">
                <a:solidFill>
                  <a:srgbClr val="FFC000"/>
                </a:solidFill>
                <a:effectLst>
                  <a:outerShdw blurRad="38100" dist="38100" dir="2700000" algn="tl">
                    <a:srgbClr val="000000">
                      <a:alpha val="43137"/>
                    </a:srgbClr>
                  </a:outerShdw>
                </a:effectLst>
              </a:rPr>
              <a:t>Porpyhry</a:t>
            </a:r>
            <a:r>
              <a:rPr lang="pt-BR" sz="1600" b="1" dirty="0">
                <a:solidFill>
                  <a:srgbClr val="FFC000"/>
                </a:solidFill>
                <a:effectLst>
                  <a:outerShdw blurRad="38100" dist="38100" dir="2700000" algn="tl">
                    <a:srgbClr val="000000">
                      <a:alpha val="43137"/>
                    </a:srgbClr>
                  </a:outerShdw>
                </a:effectLst>
              </a:rPr>
              <a:t> </a:t>
            </a:r>
            <a:r>
              <a:rPr lang="pt-BR" sz="1600" dirty="0">
                <a:solidFill>
                  <a:srgbClr val="FFFF00"/>
                </a:solidFill>
                <a:effectLst>
                  <a:outerShdw blurRad="38100" dist="38100" dir="2700000" algn="tl">
                    <a:srgbClr val="000000">
                      <a:alpha val="43137"/>
                    </a:srgbClr>
                  </a:outerShdw>
                </a:effectLst>
                <a:sym typeface="Wingdings" pitchFamily="2" charset="2"/>
              </a:rPr>
              <a:t> 15%, plus </a:t>
            </a:r>
            <a:r>
              <a:rPr lang="pt-BR" sz="1600" b="1" dirty="0" err="1">
                <a:solidFill>
                  <a:srgbClr val="FFC000"/>
                </a:solidFill>
                <a:effectLst>
                  <a:outerShdw blurRad="38100" dist="38100" dir="2700000" algn="tl">
                    <a:srgbClr val="000000">
                      <a:alpha val="43137"/>
                    </a:srgbClr>
                  </a:outerShdw>
                </a:effectLst>
                <a:sym typeface="Wingdings" pitchFamily="2" charset="2"/>
              </a:rPr>
              <a:t>Epithermal</a:t>
            </a:r>
            <a:r>
              <a:rPr lang="pt-BR" sz="1600" dirty="0">
                <a:solidFill>
                  <a:srgbClr val="FFFF00"/>
                </a:solidFill>
                <a:effectLst>
                  <a:outerShdw blurRad="38100" dist="38100" dir="2700000" algn="tl">
                    <a:srgbClr val="000000">
                      <a:alpha val="43137"/>
                    </a:srgbClr>
                  </a:outerShdw>
                </a:effectLst>
                <a:sym typeface="Wingdings" pitchFamily="2" charset="2"/>
              </a:rPr>
              <a:t>  28%; </a:t>
            </a:r>
          </a:p>
          <a:p>
            <a:r>
              <a:rPr lang="pt-BR" sz="1600" b="1" dirty="0">
                <a:solidFill>
                  <a:srgbClr val="FFC000"/>
                </a:solidFill>
                <a:effectLst>
                  <a:outerShdw blurRad="38100" dist="38100" dir="2700000" algn="tl">
                    <a:srgbClr val="000000">
                      <a:alpha val="43137"/>
                    </a:srgbClr>
                  </a:outerShdw>
                </a:effectLst>
                <a:sym typeface="Wingdings" pitchFamily="2" charset="2"/>
              </a:rPr>
              <a:t>Carlin</a:t>
            </a:r>
            <a:r>
              <a:rPr lang="pt-BR" sz="1600" dirty="0">
                <a:solidFill>
                  <a:srgbClr val="FFFF00"/>
                </a:solidFill>
                <a:effectLst>
                  <a:outerShdw blurRad="38100" dist="38100" dir="2700000" algn="tl">
                    <a:srgbClr val="000000">
                      <a:alpha val="43137"/>
                    </a:srgbClr>
                  </a:outerShdw>
                </a:effectLst>
                <a:sym typeface="Wingdings" pitchFamily="2" charset="2"/>
              </a:rPr>
              <a:t>  3.8% </a:t>
            </a:r>
            <a:endParaRPr lang="pt-BR" sz="1600" dirty="0">
              <a:solidFill>
                <a:srgbClr val="FFFF00"/>
              </a:solidFill>
              <a:effectLst>
                <a:outerShdw blurRad="38100" dist="38100" dir="2700000" algn="tl">
                  <a:srgbClr val="000000">
                    <a:alpha val="43137"/>
                  </a:srgbClr>
                </a:outerShdw>
              </a:effectLst>
            </a:endParaRPr>
          </a:p>
        </p:txBody>
      </p:sp>
      <p:pic>
        <p:nvPicPr>
          <p:cNvPr id="6" name="Picture 2" descr="http://www.rengold.com/i/misc/Gold-Deposit-Types-for-the-Great-Basin-overview-1.jpg"/>
          <p:cNvPicPr>
            <a:picLocks noChangeAspect="1" noChangeArrowheads="1"/>
          </p:cNvPicPr>
          <p:nvPr/>
        </p:nvPicPr>
        <p:blipFill>
          <a:blip r:embed="rId2" cstate="print"/>
          <a:srcRect l="2415" t="69973" r="62600" b="19169"/>
          <a:stretch>
            <a:fillRect/>
          </a:stretch>
        </p:blipFill>
        <p:spPr bwMode="auto">
          <a:xfrm>
            <a:off x="5693434" y="6021288"/>
            <a:ext cx="3199046" cy="648072"/>
          </a:xfrm>
          <a:prstGeom prst="rect">
            <a:avLst/>
          </a:prstGeom>
          <a:noFill/>
        </p:spPr>
      </p:pic>
      <p:sp>
        <p:nvSpPr>
          <p:cNvPr id="7" name="Rectangle 6"/>
          <p:cNvSpPr/>
          <p:nvPr/>
        </p:nvSpPr>
        <p:spPr>
          <a:xfrm>
            <a:off x="5508104" y="188640"/>
            <a:ext cx="3135987" cy="369332"/>
          </a:xfrm>
          <a:prstGeom prst="rect">
            <a:avLst/>
          </a:prstGeom>
          <a:ln>
            <a:solidFill>
              <a:schemeClr val="tx1"/>
            </a:solidFill>
          </a:ln>
        </p:spPr>
        <p:txBody>
          <a:bodyPr wrap="none">
            <a:spAutoFit/>
          </a:bodyPr>
          <a:lstStyle/>
          <a:p>
            <a:r>
              <a:rPr lang="pt-BR" b="1">
                <a:solidFill>
                  <a:srgbClr val="FF0000"/>
                </a:solidFill>
                <a:effectLst>
                  <a:outerShdw blurRad="38100" dist="38100" dir="2700000" algn="tl">
                    <a:srgbClr val="000000">
                      <a:alpha val="43137"/>
                    </a:srgbClr>
                  </a:outerShdw>
                </a:effectLst>
              </a:rPr>
              <a:t>Gold</a:t>
            </a:r>
            <a:r>
              <a:rPr lang="pt-BR">
                <a:effectLst>
                  <a:outerShdw blurRad="38100" dist="38100" dir="2700000" algn="tl">
                    <a:srgbClr val="000000">
                      <a:alpha val="43137"/>
                    </a:srgbClr>
                  </a:outerShdw>
                </a:effectLst>
              </a:rPr>
              <a:t> </a:t>
            </a:r>
            <a:r>
              <a:rPr lang="pt-BR">
                <a:solidFill>
                  <a:srgbClr val="0000CC"/>
                </a:solidFill>
                <a:effectLst>
                  <a:outerShdw blurRad="38100" dist="38100" dir="2700000" algn="tl">
                    <a:srgbClr val="000000">
                      <a:alpha val="43137"/>
                    </a:srgbClr>
                  </a:outerShdw>
                </a:effectLst>
              </a:rPr>
              <a:t>deposit type endowments</a:t>
            </a:r>
          </a:p>
        </p:txBody>
      </p:sp>
      <p:grpSp>
        <p:nvGrpSpPr>
          <p:cNvPr id="8" name="Group 7">
            <a:extLst>
              <a:ext uri="{FF2B5EF4-FFF2-40B4-BE49-F238E27FC236}">
                <a16:creationId xmlns:a16="http://schemas.microsoft.com/office/drawing/2014/main" id="{4881A454-CDB8-472C-BBB7-56773E3EE34D}"/>
              </a:ext>
            </a:extLst>
          </p:cNvPr>
          <p:cNvGrpSpPr/>
          <p:nvPr/>
        </p:nvGrpSpPr>
        <p:grpSpPr>
          <a:xfrm>
            <a:off x="539552" y="-27384"/>
            <a:ext cx="7494587" cy="5986463"/>
            <a:chOff x="2771800" y="476672"/>
            <a:chExt cx="7494587" cy="5986463"/>
          </a:xfrm>
        </p:grpSpPr>
        <p:grpSp>
          <p:nvGrpSpPr>
            <p:cNvPr id="9" name="Group 68">
              <a:extLst>
                <a:ext uri="{FF2B5EF4-FFF2-40B4-BE49-F238E27FC236}">
                  <a16:creationId xmlns:a16="http://schemas.microsoft.com/office/drawing/2014/main" id="{18BA91F9-998D-47BD-8989-C6F6573FFC18}"/>
                </a:ext>
              </a:extLst>
            </p:cNvPr>
            <p:cNvGrpSpPr>
              <a:grpSpLocks/>
            </p:cNvGrpSpPr>
            <p:nvPr/>
          </p:nvGrpSpPr>
          <p:grpSpPr bwMode="auto">
            <a:xfrm>
              <a:off x="2771800" y="476672"/>
              <a:ext cx="7494587" cy="5986463"/>
              <a:chOff x="46435" y="748919"/>
              <a:chExt cx="8119136" cy="5987018"/>
            </a:xfrm>
          </p:grpSpPr>
          <p:grpSp>
            <p:nvGrpSpPr>
              <p:cNvPr id="11" name="Group 204">
                <a:extLst>
                  <a:ext uri="{FF2B5EF4-FFF2-40B4-BE49-F238E27FC236}">
                    <a16:creationId xmlns:a16="http://schemas.microsoft.com/office/drawing/2014/main" id="{817FF00E-8DAA-4EAE-9B19-40DEAFBC148A}"/>
                  </a:ext>
                </a:extLst>
              </p:cNvPr>
              <p:cNvGrpSpPr>
                <a:grpSpLocks noChangeAspect="1"/>
              </p:cNvGrpSpPr>
              <p:nvPr/>
            </p:nvGrpSpPr>
            <p:grpSpPr bwMode="auto">
              <a:xfrm>
                <a:off x="96329" y="834414"/>
                <a:ext cx="7952318" cy="5901523"/>
                <a:chOff x="-6" y="-9"/>
                <a:chExt cx="4343" cy="3492"/>
              </a:xfrm>
            </p:grpSpPr>
            <p:pic>
              <p:nvPicPr>
                <p:cNvPr id="23" name="Picture 7">
                  <a:extLst>
                    <a:ext uri="{FF2B5EF4-FFF2-40B4-BE49-F238E27FC236}">
                      <a16:creationId xmlns:a16="http://schemas.microsoft.com/office/drawing/2014/main" id="{E2201DDC-9ECB-40BC-80FE-0D162DD7783D}"/>
                    </a:ext>
                  </a:extLst>
                </p:cNvPr>
                <p:cNvPicPr>
                  <a:picLocks noChangeAspect="1" noChangeArrowheads="1"/>
                </p:cNvPicPr>
                <p:nvPr/>
              </p:nvPicPr>
              <p:blipFill>
                <a:blip r:embed="rId5" cstate="print">
                  <a:lum bright="-12000" contrast="36000"/>
                </a:blip>
                <a:srcRect/>
                <a:stretch>
                  <a:fillRect/>
                </a:stretch>
              </p:blipFill>
              <p:spPr bwMode="auto">
                <a:xfrm>
                  <a:off x="12" y="-9"/>
                  <a:ext cx="4325" cy="3401"/>
                </a:xfrm>
                <a:prstGeom prst="rect">
                  <a:avLst/>
                </a:prstGeom>
                <a:ln w="88900" cap="sq" cmpd="thickThin">
                  <a:solidFill>
                    <a:srgbClr val="000000"/>
                  </a:solidFill>
                  <a:prstDash val="solid"/>
                  <a:miter lim="800000"/>
                </a:ln>
                <a:effectLst>
                  <a:innerShdw blurRad="76200">
                    <a:srgbClr val="000000"/>
                  </a:innerShdw>
                </a:effectLst>
              </p:spPr>
            </p:pic>
            <p:sp>
              <p:nvSpPr>
                <p:cNvPr id="24" name="Text Box 26">
                  <a:extLst>
                    <a:ext uri="{FF2B5EF4-FFF2-40B4-BE49-F238E27FC236}">
                      <a16:creationId xmlns:a16="http://schemas.microsoft.com/office/drawing/2014/main" id="{3BB358C5-007A-4F47-A0D5-2C9E2D2E1F43}"/>
                    </a:ext>
                  </a:extLst>
                </p:cNvPr>
                <p:cNvSpPr txBox="1">
                  <a:spLocks noChangeAspect="1" noChangeArrowheads="1"/>
                </p:cNvSpPr>
                <p:nvPr/>
              </p:nvSpPr>
              <p:spPr bwMode="auto">
                <a:xfrm rot="19377772">
                  <a:off x="261" y="2295"/>
                  <a:ext cx="1028"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Gurupi</a:t>
                  </a:r>
                </a:p>
              </p:txBody>
            </p:sp>
            <p:sp>
              <p:nvSpPr>
                <p:cNvPr id="25" name="Text Box 27">
                  <a:extLst>
                    <a:ext uri="{FF2B5EF4-FFF2-40B4-BE49-F238E27FC236}">
                      <a16:creationId xmlns:a16="http://schemas.microsoft.com/office/drawing/2014/main" id="{94FB5B92-0CA1-46A3-BBAF-B1966698E24E}"/>
                    </a:ext>
                  </a:extLst>
                </p:cNvPr>
                <p:cNvSpPr txBox="1">
                  <a:spLocks noChangeAspect="1" noChangeArrowheads="1"/>
                </p:cNvSpPr>
                <p:nvPr/>
              </p:nvSpPr>
              <p:spPr bwMode="auto">
                <a:xfrm rot="20246845">
                  <a:off x="335" y="2011"/>
                  <a:ext cx="1029" cy="126"/>
                </a:xfrm>
                <a:prstGeom prst="rect">
                  <a:avLst/>
                </a:prstGeom>
                <a:noFill/>
                <a:ln w="9525">
                  <a:noFill/>
                  <a:miter lim="800000"/>
                  <a:headEnd/>
                  <a:tailEnd/>
                </a:ln>
                <a:effectLst/>
              </p:spPr>
              <p:txBody>
                <a:bodyPr>
                  <a:spAutoFit/>
                </a:bodyPr>
                <a:lstStyle/>
                <a:p>
                  <a:pPr algn="ctr">
                    <a:lnSpc>
                      <a:spcPct val="75000"/>
                    </a:lnSpc>
                    <a:defRPr/>
                  </a:pPr>
                  <a:r>
                    <a:rPr lang="pt-BR" sz="1000">
                      <a:solidFill>
                        <a:schemeClr val="bg1"/>
                      </a:solidFill>
                      <a:effectLst>
                        <a:outerShdw blurRad="38100" dist="38100" dir="2700000" algn="tl">
                          <a:srgbClr val="C0C0C0"/>
                        </a:outerShdw>
                      </a:effectLst>
                      <a:latin typeface="Calibri" pitchFamily="34" charset="0"/>
                    </a:rPr>
                    <a:t>São Francisco</a:t>
                  </a:r>
                  <a:r>
                    <a:rPr lang="pt-BR" sz="900">
                      <a:solidFill>
                        <a:schemeClr val="bg1"/>
                      </a:solidFill>
                      <a:effectLst>
                        <a:outerShdw blurRad="38100" dist="38100" dir="2700000" algn="tl">
                          <a:srgbClr val="C0C0C0"/>
                        </a:outerShdw>
                      </a:effectLst>
                      <a:latin typeface="Calibri" pitchFamily="34" charset="0"/>
                    </a:rPr>
                    <a:t> </a:t>
                  </a:r>
                  <a:r>
                    <a:rPr lang="pt-BR" sz="800">
                      <a:solidFill>
                        <a:schemeClr val="bg1"/>
                      </a:solidFill>
                      <a:effectLst>
                        <a:outerShdw blurRad="38100" dist="38100" dir="2700000" algn="tl">
                          <a:srgbClr val="C0C0C0"/>
                        </a:outerShdw>
                      </a:effectLst>
                      <a:latin typeface="Calibri" pitchFamily="34" charset="0"/>
                    </a:rPr>
                    <a:t>(Borbor.)</a:t>
                  </a:r>
                </a:p>
              </p:txBody>
            </p:sp>
            <p:sp>
              <p:nvSpPr>
                <p:cNvPr id="26" name="Text Box 28">
                  <a:extLst>
                    <a:ext uri="{FF2B5EF4-FFF2-40B4-BE49-F238E27FC236}">
                      <a16:creationId xmlns:a16="http://schemas.microsoft.com/office/drawing/2014/main" id="{87668352-D5D8-46A8-B83F-73C59AC1B6B1}"/>
                    </a:ext>
                  </a:extLst>
                </p:cNvPr>
                <p:cNvSpPr txBox="1">
                  <a:spLocks noChangeAspect="1" noChangeArrowheads="1"/>
                </p:cNvSpPr>
                <p:nvPr/>
              </p:nvSpPr>
              <p:spPr bwMode="auto">
                <a:xfrm rot="20625918">
                  <a:off x="91" y="1972"/>
                  <a:ext cx="1029" cy="116"/>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Jacobina</a:t>
                  </a:r>
                </a:p>
              </p:txBody>
            </p:sp>
            <p:sp>
              <p:nvSpPr>
                <p:cNvPr id="27" name="Text Box 29">
                  <a:extLst>
                    <a:ext uri="{FF2B5EF4-FFF2-40B4-BE49-F238E27FC236}">
                      <a16:creationId xmlns:a16="http://schemas.microsoft.com/office/drawing/2014/main" id="{3156ED61-E990-46CA-90C1-A2FB752A384D}"/>
                    </a:ext>
                  </a:extLst>
                </p:cNvPr>
                <p:cNvSpPr txBox="1">
                  <a:spLocks noChangeAspect="1" noChangeArrowheads="1"/>
                </p:cNvSpPr>
                <p:nvPr/>
              </p:nvSpPr>
              <p:spPr bwMode="auto">
                <a:xfrm rot="334332">
                  <a:off x="52" y="1519"/>
                  <a:ext cx="1026" cy="123"/>
                </a:xfrm>
                <a:prstGeom prst="rect">
                  <a:avLst/>
                </a:prstGeom>
                <a:noFill/>
                <a:ln w="9525">
                  <a:noFill/>
                  <a:miter lim="800000"/>
                  <a:headEnd/>
                  <a:tailEnd/>
                </a:ln>
                <a:effectLst/>
              </p:spPr>
              <p:txBody>
                <a:bodyPr>
                  <a:spAutoFit/>
                </a:bodyPr>
                <a:lstStyle/>
                <a:p>
                  <a:pPr algn="ctr">
                    <a:lnSpc>
                      <a:spcPct val="75000"/>
                    </a:lnSpc>
                    <a:defRPr/>
                  </a:pPr>
                  <a:r>
                    <a:rPr lang="pt-BR" sz="1000">
                      <a:solidFill>
                        <a:srgbClr val="FF0000"/>
                      </a:solidFill>
                      <a:effectLst>
                        <a:outerShdw blurRad="38100" dist="38100" dir="2700000" algn="tl">
                          <a:srgbClr val="C0C0C0"/>
                        </a:outerShdw>
                      </a:effectLst>
                      <a:latin typeface="Calibri" pitchFamily="34" charset="0"/>
                    </a:rPr>
                    <a:t>Raposos</a:t>
                  </a:r>
                </a:p>
              </p:txBody>
            </p:sp>
            <p:sp>
              <p:nvSpPr>
                <p:cNvPr id="28" name="Text Box 31">
                  <a:extLst>
                    <a:ext uri="{FF2B5EF4-FFF2-40B4-BE49-F238E27FC236}">
                      <a16:creationId xmlns:a16="http://schemas.microsoft.com/office/drawing/2014/main" id="{F0C1C430-C7D5-45C0-9D0C-738245B7BE20}"/>
                    </a:ext>
                  </a:extLst>
                </p:cNvPr>
                <p:cNvSpPr txBox="1">
                  <a:spLocks noChangeAspect="1" noChangeArrowheads="1"/>
                </p:cNvSpPr>
                <p:nvPr/>
              </p:nvSpPr>
              <p:spPr bwMode="auto">
                <a:xfrm rot="649509">
                  <a:off x="79" y="1406"/>
                  <a:ext cx="1028" cy="116"/>
                </a:xfrm>
                <a:prstGeom prst="rect">
                  <a:avLst/>
                </a:prstGeom>
                <a:noFill/>
                <a:ln w="9525">
                  <a:noFill/>
                  <a:miter lim="800000"/>
                  <a:headEnd/>
                  <a:tailEnd/>
                </a:ln>
                <a:effectLst/>
              </p:spPr>
              <p:txBody>
                <a:bodyPr>
                  <a:spAutoFit/>
                </a:bodyPr>
                <a:lstStyle/>
                <a:p>
                  <a:pPr algn="ctr">
                    <a:lnSpc>
                      <a:spcPct val="75000"/>
                    </a:lnSpc>
                    <a:defRPr/>
                  </a:pPr>
                  <a:r>
                    <a:rPr lang="pt-BR" sz="900">
                      <a:solidFill>
                        <a:srgbClr val="FF0000"/>
                      </a:solidFill>
                      <a:effectLst>
                        <a:outerShdw blurRad="38100" dist="38100" dir="2700000" algn="tl">
                          <a:srgbClr val="C0C0C0"/>
                        </a:outerShdw>
                      </a:effectLst>
                      <a:latin typeface="Calibri" pitchFamily="34" charset="0"/>
                    </a:rPr>
                    <a:t>São Bento</a:t>
                  </a:r>
                </a:p>
              </p:txBody>
            </p:sp>
            <p:sp>
              <p:nvSpPr>
                <p:cNvPr id="29" name="Text Box 33">
                  <a:extLst>
                    <a:ext uri="{FF2B5EF4-FFF2-40B4-BE49-F238E27FC236}">
                      <a16:creationId xmlns:a16="http://schemas.microsoft.com/office/drawing/2014/main" id="{B04B5906-828E-4D64-AC33-F8BCEFBE78C2}"/>
                    </a:ext>
                  </a:extLst>
                </p:cNvPr>
                <p:cNvSpPr txBox="1">
                  <a:spLocks noChangeAspect="1" noChangeArrowheads="1"/>
                </p:cNvSpPr>
                <p:nvPr/>
              </p:nvSpPr>
              <p:spPr bwMode="auto">
                <a:xfrm>
                  <a:off x="1888" y="502"/>
                  <a:ext cx="657" cy="178"/>
                </a:xfrm>
                <a:prstGeom prst="rect">
                  <a:avLst/>
                </a:prstGeom>
                <a:noFill/>
                <a:ln w="9525">
                  <a:noFill/>
                  <a:miter lim="800000"/>
                  <a:headEnd/>
                  <a:tailEnd/>
                </a:ln>
                <a:effectLst/>
              </p:spPr>
              <p:txBody>
                <a:bodyPr>
                  <a:spAutoFit/>
                </a:bodyPr>
                <a:lstStyle/>
                <a:p>
                  <a:pPr>
                    <a:lnSpc>
                      <a:spcPct val="75000"/>
                    </a:lnSpc>
                    <a:defRPr/>
                  </a:pPr>
                  <a:r>
                    <a:rPr lang="pt-BR">
                      <a:solidFill>
                        <a:schemeClr val="bg1"/>
                      </a:solidFill>
                      <a:effectLst>
                        <a:outerShdw blurRad="38100" dist="38100" dir="2700000" algn="tl">
                          <a:srgbClr val="C0C0C0"/>
                        </a:outerShdw>
                      </a:effectLst>
                      <a:latin typeface="Calibri" pitchFamily="34" charset="0"/>
                    </a:rPr>
                    <a:t>Salobo</a:t>
                  </a:r>
                </a:p>
              </p:txBody>
            </p:sp>
            <p:sp>
              <p:nvSpPr>
                <p:cNvPr id="30" name="Text Box 34">
                  <a:extLst>
                    <a:ext uri="{FF2B5EF4-FFF2-40B4-BE49-F238E27FC236}">
                      <a16:creationId xmlns:a16="http://schemas.microsoft.com/office/drawing/2014/main" id="{839B1522-FEC3-4F7D-A392-CBDA34F76539}"/>
                    </a:ext>
                  </a:extLst>
                </p:cNvPr>
                <p:cNvSpPr txBox="1">
                  <a:spLocks noChangeAspect="1" noChangeArrowheads="1"/>
                </p:cNvSpPr>
                <p:nvPr/>
              </p:nvSpPr>
              <p:spPr bwMode="auto">
                <a:xfrm rot="1675739">
                  <a:off x="143" y="1203"/>
                  <a:ext cx="1378" cy="137"/>
                </a:xfrm>
                <a:prstGeom prst="rect">
                  <a:avLst/>
                </a:prstGeom>
                <a:noFill/>
                <a:ln w="9525">
                  <a:noFill/>
                  <a:miter lim="800000"/>
                  <a:headEnd/>
                  <a:tailEnd/>
                </a:ln>
                <a:effectLst/>
              </p:spPr>
              <p:txBody>
                <a:bodyPr>
                  <a:spAutoFit/>
                </a:bodyPr>
                <a:lstStyle/>
                <a:p>
                  <a:pPr algn="ctr">
                    <a:lnSpc>
                      <a:spcPct val="75000"/>
                    </a:lnSpc>
                    <a:defRPr/>
                  </a:pPr>
                  <a:r>
                    <a:rPr lang="pt-BR" sz="1200" dirty="0">
                      <a:solidFill>
                        <a:srgbClr val="FF0000"/>
                      </a:solidFill>
                      <a:effectLst>
                        <a:outerShdw blurRad="38100" dist="38100" dir="2700000" algn="tl">
                          <a:srgbClr val="C0C0C0"/>
                        </a:outerShdw>
                      </a:effectLst>
                      <a:latin typeface="Calibri" pitchFamily="34" charset="0"/>
                    </a:rPr>
                    <a:t>Córrego do Sítio</a:t>
                  </a:r>
                </a:p>
              </p:txBody>
            </p:sp>
            <p:sp>
              <p:nvSpPr>
                <p:cNvPr id="31" name="Text Box 35">
                  <a:extLst>
                    <a:ext uri="{FF2B5EF4-FFF2-40B4-BE49-F238E27FC236}">
                      <a16:creationId xmlns:a16="http://schemas.microsoft.com/office/drawing/2014/main" id="{CBDF31DE-B726-47ED-B172-2DFB0645BE6B}"/>
                    </a:ext>
                  </a:extLst>
                </p:cNvPr>
                <p:cNvSpPr txBox="1">
                  <a:spLocks noChangeAspect="1" noChangeArrowheads="1"/>
                </p:cNvSpPr>
                <p:nvPr/>
              </p:nvSpPr>
              <p:spPr bwMode="auto">
                <a:xfrm>
                  <a:off x="1528" y="2620"/>
                  <a:ext cx="1234" cy="254"/>
                </a:xfrm>
                <a:prstGeom prst="rect">
                  <a:avLst/>
                </a:prstGeom>
                <a:noFill/>
                <a:ln w="9525">
                  <a:noFill/>
                  <a:miter lim="800000"/>
                  <a:headEnd/>
                  <a:tailEnd/>
                </a:ln>
                <a:effectLst/>
              </p:spPr>
              <p:txBody>
                <a:bodyPr>
                  <a:spAutoFit/>
                </a:bodyPr>
                <a:lstStyle/>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Morro </a:t>
                  </a:r>
                </a:p>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do Ouro</a:t>
                  </a:r>
                </a:p>
              </p:txBody>
            </p:sp>
            <p:sp>
              <p:nvSpPr>
                <p:cNvPr id="32" name="Text Box 36">
                  <a:extLst>
                    <a:ext uri="{FF2B5EF4-FFF2-40B4-BE49-F238E27FC236}">
                      <a16:creationId xmlns:a16="http://schemas.microsoft.com/office/drawing/2014/main" id="{C8F4A77A-F48F-4B1F-914B-979EC92CA86B}"/>
                    </a:ext>
                  </a:extLst>
                </p:cNvPr>
                <p:cNvSpPr txBox="1">
                  <a:spLocks noChangeAspect="1" noChangeArrowheads="1"/>
                </p:cNvSpPr>
                <p:nvPr/>
              </p:nvSpPr>
              <p:spPr bwMode="auto">
                <a:xfrm rot="906091">
                  <a:off x="2301" y="1898"/>
                  <a:ext cx="1084" cy="154"/>
                </a:xfrm>
                <a:prstGeom prst="rect">
                  <a:avLst/>
                </a:prstGeom>
                <a:noFill/>
                <a:ln w="9525">
                  <a:noFill/>
                  <a:miter lim="800000"/>
                  <a:headEnd/>
                  <a:tailEnd/>
                </a:ln>
                <a:effectLst/>
              </p:spPr>
              <p:txBody>
                <a:bodyPr>
                  <a:spAutoFit/>
                </a:bodyPr>
                <a:lstStyle/>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Volta Grande</a:t>
                  </a:r>
                </a:p>
              </p:txBody>
            </p:sp>
            <p:sp>
              <p:nvSpPr>
                <p:cNvPr id="33" name="Text Box 37">
                  <a:extLst>
                    <a:ext uri="{FF2B5EF4-FFF2-40B4-BE49-F238E27FC236}">
                      <a16:creationId xmlns:a16="http://schemas.microsoft.com/office/drawing/2014/main" id="{5460AEE4-A12E-4887-87C5-6421DB8FA424}"/>
                    </a:ext>
                  </a:extLst>
                </p:cNvPr>
                <p:cNvSpPr txBox="1">
                  <a:spLocks noChangeAspect="1" noChangeArrowheads="1"/>
                </p:cNvSpPr>
                <p:nvPr/>
              </p:nvSpPr>
              <p:spPr bwMode="auto">
                <a:xfrm rot="4725766">
                  <a:off x="1168" y="591"/>
                  <a:ext cx="745" cy="162"/>
                </a:xfrm>
                <a:prstGeom prst="rect">
                  <a:avLst/>
                </a:prstGeom>
                <a:noFill/>
                <a:ln w="9525">
                  <a:noFill/>
                  <a:miter lim="800000"/>
                  <a:headEnd/>
                  <a:tailEnd/>
                </a:ln>
                <a:effectLst/>
              </p:spPr>
              <p:txBody>
                <a:bodyPr>
                  <a:spAutoFit/>
                </a:bodyPr>
                <a:lstStyle/>
                <a:p>
                  <a:pPr>
                    <a:lnSpc>
                      <a:spcPct val="75000"/>
                    </a:lnSpc>
                    <a:defRPr/>
                  </a:pPr>
                  <a:r>
                    <a:rPr lang="pt-BR" sz="1600">
                      <a:solidFill>
                        <a:srgbClr val="FF0000"/>
                      </a:solidFill>
                      <a:effectLst>
                        <a:outerShdw blurRad="38100" dist="38100" dir="2700000" algn="tl">
                          <a:srgbClr val="C0C0C0"/>
                        </a:outerShdw>
                      </a:effectLst>
                      <a:latin typeface="Calibri" pitchFamily="34" charset="0"/>
                    </a:rPr>
                    <a:t>Cuiabá</a:t>
                  </a:r>
                </a:p>
              </p:txBody>
            </p:sp>
            <p:sp>
              <p:nvSpPr>
                <p:cNvPr id="34" name="Text Box 38">
                  <a:extLst>
                    <a:ext uri="{FF2B5EF4-FFF2-40B4-BE49-F238E27FC236}">
                      <a16:creationId xmlns:a16="http://schemas.microsoft.com/office/drawing/2014/main" id="{D7DB13CB-C118-4FBB-B492-041AA6A18EA7}"/>
                    </a:ext>
                  </a:extLst>
                </p:cNvPr>
                <p:cNvSpPr txBox="1">
                  <a:spLocks noChangeAspect="1" noChangeArrowheads="1"/>
                </p:cNvSpPr>
                <p:nvPr/>
              </p:nvSpPr>
              <p:spPr bwMode="auto">
                <a:xfrm rot="3378596">
                  <a:off x="668" y="785"/>
                  <a:ext cx="1078" cy="164"/>
                </a:xfrm>
                <a:prstGeom prst="rect">
                  <a:avLst/>
                </a:prstGeom>
                <a:noFill/>
                <a:ln w="9525">
                  <a:noFill/>
                  <a:miter lim="800000"/>
                  <a:headEnd/>
                  <a:tailEnd/>
                </a:ln>
                <a:effectLst/>
              </p:spPr>
              <p:txBody>
                <a:bodyPr>
                  <a:spAutoFit/>
                </a:bodyPr>
                <a:lstStyle/>
                <a:p>
                  <a:pPr algn="ctr">
                    <a:lnSpc>
                      <a:spcPct val="75000"/>
                    </a:lnSpc>
                    <a:defRPr/>
                  </a:pPr>
                  <a:r>
                    <a:rPr lang="pt-BR" sz="1600">
                      <a:solidFill>
                        <a:srgbClr val="FF0000"/>
                      </a:solidFill>
                      <a:effectLst>
                        <a:outerShdw blurRad="38100" dist="38100" dir="2700000" algn="tl">
                          <a:srgbClr val="C0C0C0"/>
                        </a:outerShdw>
                      </a:effectLst>
                      <a:latin typeface="Calibri" pitchFamily="34" charset="0"/>
                    </a:rPr>
                    <a:t>Morro Velho</a:t>
                  </a:r>
                </a:p>
              </p:txBody>
            </p:sp>
            <p:sp>
              <p:nvSpPr>
                <p:cNvPr id="35" name="Text Box 39">
                  <a:extLst>
                    <a:ext uri="{FF2B5EF4-FFF2-40B4-BE49-F238E27FC236}">
                      <a16:creationId xmlns:a16="http://schemas.microsoft.com/office/drawing/2014/main" id="{71C6661C-8C2E-4B41-B3F4-DD067323CEBB}"/>
                    </a:ext>
                  </a:extLst>
                </p:cNvPr>
                <p:cNvSpPr txBox="1">
                  <a:spLocks noChangeAspect="1" noChangeArrowheads="1"/>
                </p:cNvSpPr>
                <p:nvPr/>
              </p:nvSpPr>
              <p:spPr bwMode="auto">
                <a:xfrm rot="17922026">
                  <a:off x="820" y="2643"/>
                  <a:ext cx="741" cy="154"/>
                </a:xfrm>
                <a:prstGeom prst="rect">
                  <a:avLst/>
                </a:prstGeom>
                <a:noFill/>
                <a:ln w="9525">
                  <a:noFill/>
                  <a:miter lim="800000"/>
                  <a:headEnd/>
                  <a:tailEnd/>
                </a:ln>
                <a:effectLst/>
              </p:spPr>
              <p:txBody>
                <a:bodyPr>
                  <a:spAutoFit/>
                </a:bodyPr>
                <a:lstStyle/>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Tucano</a:t>
                  </a:r>
                </a:p>
              </p:txBody>
            </p:sp>
            <p:sp>
              <p:nvSpPr>
                <p:cNvPr id="36" name="Text Box 40">
                  <a:extLst>
                    <a:ext uri="{FF2B5EF4-FFF2-40B4-BE49-F238E27FC236}">
                      <a16:creationId xmlns:a16="http://schemas.microsoft.com/office/drawing/2014/main" id="{27A5E6A4-E1A5-4200-B7A7-2D027A718E05}"/>
                    </a:ext>
                  </a:extLst>
                </p:cNvPr>
                <p:cNvSpPr txBox="1">
                  <a:spLocks noChangeAspect="1" noChangeArrowheads="1"/>
                </p:cNvSpPr>
                <p:nvPr/>
              </p:nvSpPr>
              <p:spPr bwMode="auto">
                <a:xfrm rot="19179355">
                  <a:off x="2314" y="909"/>
                  <a:ext cx="804" cy="150"/>
                </a:xfrm>
                <a:prstGeom prst="rect">
                  <a:avLst/>
                </a:prstGeom>
                <a:noFill/>
                <a:ln w="9525">
                  <a:noFill/>
                  <a:miter lim="800000"/>
                  <a:headEnd/>
                  <a:tailEnd/>
                </a:ln>
                <a:effectLst/>
              </p:spPr>
              <p:txBody>
                <a:bodyPr>
                  <a:spAutoFit/>
                </a:bodyPr>
                <a:lstStyle/>
                <a:p>
                  <a:pPr algn="ctr">
                    <a:lnSpc>
                      <a:spcPct val="75000"/>
                    </a:lnSpc>
                    <a:defRPr/>
                  </a:pPr>
                  <a:r>
                    <a:rPr lang="pt-BR" sz="1400">
                      <a:solidFill>
                        <a:schemeClr val="bg1"/>
                      </a:solidFill>
                      <a:effectLst>
                        <a:outerShdw blurRad="38100" dist="38100" dir="2700000" algn="tl">
                          <a:srgbClr val="C0C0C0"/>
                        </a:outerShdw>
                      </a:effectLst>
                      <a:latin typeface="Calibri" pitchFamily="34" charset="0"/>
                    </a:rPr>
                    <a:t>Cristalino</a:t>
                  </a:r>
                </a:p>
              </p:txBody>
            </p:sp>
            <p:sp>
              <p:nvSpPr>
                <p:cNvPr id="37" name="Text Box 41">
                  <a:extLst>
                    <a:ext uri="{FF2B5EF4-FFF2-40B4-BE49-F238E27FC236}">
                      <a16:creationId xmlns:a16="http://schemas.microsoft.com/office/drawing/2014/main" id="{89B73BEF-7A68-45A9-9C06-DEA5248D587B}"/>
                    </a:ext>
                  </a:extLst>
                </p:cNvPr>
                <p:cNvSpPr txBox="1">
                  <a:spLocks noChangeAspect="1" noChangeArrowheads="1"/>
                </p:cNvSpPr>
                <p:nvPr/>
              </p:nvSpPr>
              <p:spPr bwMode="auto">
                <a:xfrm rot="20861448">
                  <a:off x="2620" y="1342"/>
                  <a:ext cx="737"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Alemão</a:t>
                  </a:r>
                </a:p>
              </p:txBody>
            </p:sp>
            <p:sp>
              <p:nvSpPr>
                <p:cNvPr id="38" name="Text Box 42">
                  <a:extLst>
                    <a:ext uri="{FF2B5EF4-FFF2-40B4-BE49-F238E27FC236}">
                      <a16:creationId xmlns:a16="http://schemas.microsoft.com/office/drawing/2014/main" id="{0BB34751-4877-4DB4-960F-ECF600CD415F}"/>
                    </a:ext>
                  </a:extLst>
                </p:cNvPr>
                <p:cNvSpPr txBox="1">
                  <a:spLocks noChangeAspect="1" noChangeArrowheads="1"/>
                </p:cNvSpPr>
                <p:nvPr/>
              </p:nvSpPr>
              <p:spPr bwMode="auto">
                <a:xfrm rot="19139238">
                  <a:off x="553" y="2433"/>
                  <a:ext cx="818"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Aurizona</a:t>
                  </a:r>
                </a:p>
              </p:txBody>
            </p:sp>
            <p:sp>
              <p:nvSpPr>
                <p:cNvPr id="39" name="Text Box 43">
                  <a:extLst>
                    <a:ext uri="{FF2B5EF4-FFF2-40B4-BE49-F238E27FC236}">
                      <a16:creationId xmlns:a16="http://schemas.microsoft.com/office/drawing/2014/main" id="{622F52FE-70B0-4C7E-8242-E22CF6BCB8F2}"/>
                    </a:ext>
                  </a:extLst>
                </p:cNvPr>
                <p:cNvSpPr txBox="1">
                  <a:spLocks noChangeAspect="1" noChangeArrowheads="1"/>
                </p:cNvSpPr>
                <p:nvPr/>
              </p:nvSpPr>
              <p:spPr bwMode="auto">
                <a:xfrm rot="18634644">
                  <a:off x="2228" y="720"/>
                  <a:ext cx="736" cy="143"/>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Sossego</a:t>
                  </a:r>
                </a:p>
              </p:txBody>
            </p:sp>
            <p:sp>
              <p:nvSpPr>
                <p:cNvPr id="40" name="Text Box 44">
                  <a:extLst>
                    <a:ext uri="{FF2B5EF4-FFF2-40B4-BE49-F238E27FC236}">
                      <a16:creationId xmlns:a16="http://schemas.microsoft.com/office/drawing/2014/main" id="{50742AAD-39A7-4E26-A039-9F66ED6C10AF}"/>
                    </a:ext>
                  </a:extLst>
                </p:cNvPr>
                <p:cNvSpPr txBox="1">
                  <a:spLocks noChangeAspect="1" noChangeArrowheads="1"/>
                </p:cNvSpPr>
                <p:nvPr/>
              </p:nvSpPr>
              <p:spPr bwMode="auto">
                <a:xfrm rot="20145244">
                  <a:off x="2192" y="1114"/>
                  <a:ext cx="1294" cy="126"/>
                </a:xfrm>
                <a:prstGeom prst="rect">
                  <a:avLst/>
                </a:prstGeom>
                <a:noFill/>
                <a:ln w="9525">
                  <a:noFill/>
                  <a:miter lim="800000"/>
                  <a:headEnd/>
                  <a:tailEnd/>
                </a:ln>
                <a:effectLst/>
              </p:spPr>
              <p:txBody>
                <a:bodyPr>
                  <a:spAutoFit/>
                </a:bodyPr>
                <a:lstStyle/>
                <a:p>
                  <a:pPr algn="ctr">
                    <a:lnSpc>
                      <a:spcPct val="75000"/>
                    </a:lnSpc>
                    <a:defRPr/>
                  </a:pPr>
                  <a:r>
                    <a:rPr lang="pt-BR" sz="1000">
                      <a:solidFill>
                        <a:schemeClr val="bg1"/>
                      </a:solidFill>
                      <a:effectLst>
                        <a:outerShdw blurRad="38100" dist="38100" dir="2700000" algn="tl">
                          <a:srgbClr val="C0C0C0"/>
                        </a:outerShdw>
                      </a:effectLst>
                      <a:latin typeface="Calibri" pitchFamily="34" charset="0"/>
                    </a:rPr>
                    <a:t>Igarapé-Bahia</a:t>
                  </a:r>
                </a:p>
              </p:txBody>
            </p:sp>
            <p:sp>
              <p:nvSpPr>
                <p:cNvPr id="41" name="Text Box 45">
                  <a:extLst>
                    <a:ext uri="{FF2B5EF4-FFF2-40B4-BE49-F238E27FC236}">
                      <a16:creationId xmlns:a16="http://schemas.microsoft.com/office/drawing/2014/main" id="{82A6294F-912E-4519-9EAC-5AAF7000AA95}"/>
                    </a:ext>
                  </a:extLst>
                </p:cNvPr>
                <p:cNvSpPr txBox="1">
                  <a:spLocks noChangeAspect="1" noChangeArrowheads="1"/>
                </p:cNvSpPr>
                <p:nvPr/>
              </p:nvSpPr>
              <p:spPr bwMode="auto">
                <a:xfrm rot="16200000">
                  <a:off x="1436" y="2867"/>
                  <a:ext cx="743"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Crixás</a:t>
                  </a:r>
                </a:p>
              </p:txBody>
            </p:sp>
            <p:sp>
              <p:nvSpPr>
                <p:cNvPr id="42" name="Text Box 46">
                  <a:extLst>
                    <a:ext uri="{FF2B5EF4-FFF2-40B4-BE49-F238E27FC236}">
                      <a16:creationId xmlns:a16="http://schemas.microsoft.com/office/drawing/2014/main" id="{6AB9E161-589B-465B-85E1-24E976CBDC06}"/>
                    </a:ext>
                  </a:extLst>
                </p:cNvPr>
                <p:cNvSpPr txBox="1">
                  <a:spLocks noChangeAspect="1" noChangeArrowheads="1"/>
                </p:cNvSpPr>
                <p:nvPr/>
              </p:nvSpPr>
              <p:spPr bwMode="auto">
                <a:xfrm rot="16888363">
                  <a:off x="1106" y="2765"/>
                  <a:ext cx="849" cy="147"/>
                </a:xfrm>
                <a:prstGeom prst="rect">
                  <a:avLst/>
                </a:prstGeom>
                <a:noFill/>
                <a:ln w="9525">
                  <a:noFill/>
                  <a:miter lim="800000"/>
                  <a:headEnd/>
                  <a:tailEnd/>
                </a:ln>
                <a:effectLst/>
              </p:spPr>
              <p:txBody>
                <a:bodyPr>
                  <a:spAutoFit/>
                </a:bodyPr>
                <a:lstStyle/>
                <a:p>
                  <a:pPr algn="ctr">
                    <a:lnSpc>
                      <a:spcPct val="75000"/>
                    </a:lnSpc>
                    <a:defRPr/>
                  </a:pPr>
                  <a:r>
                    <a:rPr lang="pt-BR" sz="1300">
                      <a:solidFill>
                        <a:schemeClr val="bg1"/>
                      </a:solidFill>
                      <a:effectLst>
                        <a:outerShdw blurRad="38100" dist="38100" dir="2700000" algn="tl">
                          <a:srgbClr val="C0C0C0"/>
                        </a:outerShdw>
                      </a:effectLst>
                      <a:latin typeface="Calibri" pitchFamily="34" charset="0"/>
                    </a:rPr>
                    <a:t>Chapada</a:t>
                  </a:r>
                </a:p>
              </p:txBody>
            </p:sp>
            <p:sp>
              <p:nvSpPr>
                <p:cNvPr id="43" name="Text Box 49">
                  <a:extLst>
                    <a:ext uri="{FF2B5EF4-FFF2-40B4-BE49-F238E27FC236}">
                      <a16:creationId xmlns:a16="http://schemas.microsoft.com/office/drawing/2014/main" id="{496DA25C-4D43-4B28-A088-52008E14BD41}"/>
                    </a:ext>
                  </a:extLst>
                </p:cNvPr>
                <p:cNvSpPr txBox="1">
                  <a:spLocks noChangeAspect="1" noChangeArrowheads="1"/>
                </p:cNvSpPr>
                <p:nvPr/>
              </p:nvSpPr>
              <p:spPr bwMode="auto">
                <a:xfrm rot="21392801">
                  <a:off x="2634" y="1533"/>
                  <a:ext cx="740" cy="119"/>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Serra Pelada</a:t>
                  </a:r>
                </a:p>
              </p:txBody>
            </p:sp>
            <p:sp>
              <p:nvSpPr>
                <p:cNvPr id="44" name="Text Box 50">
                  <a:extLst>
                    <a:ext uri="{FF2B5EF4-FFF2-40B4-BE49-F238E27FC236}">
                      <a16:creationId xmlns:a16="http://schemas.microsoft.com/office/drawing/2014/main" id="{DD5C29A1-4E1A-47BE-9C41-AAB1092D1DCE}"/>
                    </a:ext>
                  </a:extLst>
                </p:cNvPr>
                <p:cNvSpPr txBox="1">
                  <a:spLocks noChangeAspect="1" noChangeArrowheads="1"/>
                </p:cNvSpPr>
                <p:nvPr/>
              </p:nvSpPr>
              <p:spPr bwMode="auto">
                <a:xfrm>
                  <a:off x="2760" y="1636"/>
                  <a:ext cx="741" cy="119"/>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118</a:t>
                  </a:r>
                </a:p>
              </p:txBody>
            </p:sp>
            <p:sp>
              <p:nvSpPr>
                <p:cNvPr id="45" name="Text Box 51">
                  <a:extLst>
                    <a:ext uri="{FF2B5EF4-FFF2-40B4-BE49-F238E27FC236}">
                      <a16:creationId xmlns:a16="http://schemas.microsoft.com/office/drawing/2014/main" id="{63C2E6E4-92E5-4F99-B335-5708A5C41441}"/>
                    </a:ext>
                  </a:extLst>
                </p:cNvPr>
                <p:cNvSpPr txBox="1">
                  <a:spLocks noChangeAspect="1" noChangeArrowheads="1"/>
                </p:cNvSpPr>
                <p:nvPr/>
              </p:nvSpPr>
              <p:spPr bwMode="auto">
                <a:xfrm rot="1834080">
                  <a:off x="2286" y="2203"/>
                  <a:ext cx="1085" cy="116"/>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Tocantinzinho</a:t>
                  </a:r>
                </a:p>
              </p:txBody>
            </p:sp>
            <p:sp>
              <p:nvSpPr>
                <p:cNvPr id="46" name="Text Box 52">
                  <a:extLst>
                    <a:ext uri="{FF2B5EF4-FFF2-40B4-BE49-F238E27FC236}">
                      <a16:creationId xmlns:a16="http://schemas.microsoft.com/office/drawing/2014/main" id="{FE9FFEC9-70E8-491F-8DDA-9F492B9EDBF7}"/>
                    </a:ext>
                  </a:extLst>
                </p:cNvPr>
                <p:cNvSpPr txBox="1">
                  <a:spLocks noChangeAspect="1" noChangeArrowheads="1"/>
                </p:cNvSpPr>
                <p:nvPr/>
              </p:nvSpPr>
              <p:spPr bwMode="auto">
                <a:xfrm rot="2362425">
                  <a:off x="2312" y="2359"/>
                  <a:ext cx="816" cy="116"/>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Cuiú-Cuiú</a:t>
                  </a:r>
                </a:p>
              </p:txBody>
            </p:sp>
            <p:sp>
              <p:nvSpPr>
                <p:cNvPr id="47" name="Text Box 53">
                  <a:extLst>
                    <a:ext uri="{FF2B5EF4-FFF2-40B4-BE49-F238E27FC236}">
                      <a16:creationId xmlns:a16="http://schemas.microsoft.com/office/drawing/2014/main" id="{CE51130A-5998-40D1-AB34-869240A94D4B}"/>
                    </a:ext>
                  </a:extLst>
                </p:cNvPr>
                <p:cNvSpPr txBox="1">
                  <a:spLocks noChangeAspect="1" noChangeArrowheads="1"/>
                </p:cNvSpPr>
                <p:nvPr/>
              </p:nvSpPr>
              <p:spPr bwMode="auto">
                <a:xfrm rot="2775148">
                  <a:off x="2109" y="2528"/>
                  <a:ext cx="1082" cy="119"/>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São Jorge</a:t>
                  </a:r>
                </a:p>
              </p:txBody>
            </p:sp>
            <p:sp>
              <p:nvSpPr>
                <p:cNvPr id="48" name="Text Box 56">
                  <a:extLst>
                    <a:ext uri="{FF2B5EF4-FFF2-40B4-BE49-F238E27FC236}">
                      <a16:creationId xmlns:a16="http://schemas.microsoft.com/office/drawing/2014/main" id="{D837960D-811B-4933-A51D-F936AE0E2026}"/>
                    </a:ext>
                  </a:extLst>
                </p:cNvPr>
                <p:cNvSpPr txBox="1">
                  <a:spLocks noChangeAspect="1" noChangeArrowheads="1"/>
                </p:cNvSpPr>
                <p:nvPr/>
              </p:nvSpPr>
              <p:spPr bwMode="auto">
                <a:xfrm rot="17438104">
                  <a:off x="923" y="2848"/>
                  <a:ext cx="842" cy="126"/>
                </a:xfrm>
                <a:prstGeom prst="rect">
                  <a:avLst/>
                </a:prstGeom>
                <a:noFill/>
                <a:ln w="9525">
                  <a:noFill/>
                  <a:miter lim="800000"/>
                  <a:headEnd/>
                  <a:tailEnd/>
                </a:ln>
                <a:effectLst/>
              </p:spPr>
              <p:txBody>
                <a:bodyPr>
                  <a:spAutoFit/>
                </a:bodyPr>
                <a:lstStyle/>
                <a:p>
                  <a:pPr algn="ctr">
                    <a:lnSpc>
                      <a:spcPct val="75000"/>
                    </a:lnSpc>
                    <a:defRPr/>
                  </a:pPr>
                  <a:r>
                    <a:rPr lang="pt-BR" sz="1000">
                      <a:solidFill>
                        <a:schemeClr val="bg1"/>
                      </a:solidFill>
                      <a:effectLst>
                        <a:outerShdw blurRad="38100" dist="38100" dir="2700000" algn="tl">
                          <a:srgbClr val="C0C0C0"/>
                        </a:outerShdw>
                      </a:effectLst>
                      <a:latin typeface="Calibri" pitchFamily="34" charset="0"/>
                    </a:rPr>
                    <a:t>Pilar</a:t>
                  </a:r>
                </a:p>
              </p:txBody>
            </p:sp>
            <p:sp>
              <p:nvSpPr>
                <p:cNvPr id="49" name="Text Box 57">
                  <a:extLst>
                    <a:ext uri="{FF2B5EF4-FFF2-40B4-BE49-F238E27FC236}">
                      <a16:creationId xmlns:a16="http://schemas.microsoft.com/office/drawing/2014/main" id="{04CCA574-AF53-47F1-8A55-376D8DFC50F7}"/>
                    </a:ext>
                  </a:extLst>
                </p:cNvPr>
                <p:cNvSpPr txBox="1">
                  <a:spLocks noChangeAspect="1" noChangeArrowheads="1"/>
                </p:cNvSpPr>
                <p:nvPr/>
              </p:nvSpPr>
              <p:spPr bwMode="auto">
                <a:xfrm rot="16391776">
                  <a:off x="1252" y="2889"/>
                  <a:ext cx="844" cy="133"/>
                </a:xfrm>
                <a:prstGeom prst="rect">
                  <a:avLst/>
                </a:prstGeom>
                <a:noFill/>
                <a:ln w="9525">
                  <a:noFill/>
                  <a:miter lim="800000"/>
                  <a:headEnd/>
                  <a:tailEnd/>
                </a:ln>
                <a:effectLst/>
              </p:spPr>
              <p:txBody>
                <a:bodyPr>
                  <a:spAutoFit/>
                </a:bodyPr>
                <a:lstStyle/>
                <a:p>
                  <a:pPr algn="ctr">
                    <a:lnSpc>
                      <a:spcPct val="75000"/>
                    </a:lnSpc>
                    <a:defRPr/>
                  </a:pPr>
                  <a:r>
                    <a:rPr lang="pt-BR" sz="1100" b="1">
                      <a:solidFill>
                        <a:schemeClr val="bg1"/>
                      </a:solidFill>
                      <a:effectLst>
                        <a:outerShdw blurRad="38100" dist="38100" dir="2700000" algn="tl">
                          <a:srgbClr val="C0C0C0"/>
                        </a:outerShdw>
                      </a:effectLst>
                      <a:latin typeface="Calibri" pitchFamily="34" charset="0"/>
                    </a:rPr>
                    <a:t>Posse</a:t>
                  </a:r>
                </a:p>
              </p:txBody>
            </p:sp>
            <p:sp>
              <p:nvSpPr>
                <p:cNvPr id="50" name="Text Box 58">
                  <a:extLst>
                    <a:ext uri="{FF2B5EF4-FFF2-40B4-BE49-F238E27FC236}">
                      <a16:creationId xmlns:a16="http://schemas.microsoft.com/office/drawing/2014/main" id="{82BE092B-9B70-41D3-A5A7-B5F539DAF6AC}"/>
                    </a:ext>
                  </a:extLst>
                </p:cNvPr>
                <p:cNvSpPr txBox="1">
                  <a:spLocks noChangeAspect="1" noChangeArrowheads="1"/>
                </p:cNvSpPr>
                <p:nvPr/>
              </p:nvSpPr>
              <p:spPr bwMode="auto">
                <a:xfrm rot="21339038">
                  <a:off x="162" y="1734"/>
                  <a:ext cx="1026" cy="102"/>
                </a:xfrm>
                <a:prstGeom prst="rect">
                  <a:avLst/>
                </a:prstGeom>
                <a:noFill/>
                <a:ln w="9525">
                  <a:noFill/>
                  <a:miter lim="800000"/>
                  <a:headEnd/>
                  <a:tailEnd/>
                </a:ln>
                <a:effectLst/>
              </p:spPr>
              <p:txBody>
                <a:bodyPr>
                  <a:spAutoFit/>
                </a:bodyPr>
                <a:lstStyle/>
                <a:p>
                  <a:pPr algn="ctr">
                    <a:lnSpc>
                      <a:spcPct val="75000"/>
                    </a:lnSpc>
                    <a:defRPr/>
                  </a:pPr>
                  <a:r>
                    <a:rPr lang="pt-BR" sz="700">
                      <a:effectLst>
                        <a:outerShdw blurRad="38100" dist="38100" dir="2700000" algn="tl">
                          <a:srgbClr val="C0C0C0"/>
                        </a:outerShdw>
                      </a:effectLst>
                      <a:latin typeface="Calibri" pitchFamily="34" charset="0"/>
                    </a:rPr>
                    <a:t>Riacho dos Machados</a:t>
                  </a:r>
                </a:p>
              </p:txBody>
            </p:sp>
            <p:sp>
              <p:nvSpPr>
                <p:cNvPr id="51" name="Text Box 59">
                  <a:extLst>
                    <a:ext uri="{FF2B5EF4-FFF2-40B4-BE49-F238E27FC236}">
                      <a16:creationId xmlns:a16="http://schemas.microsoft.com/office/drawing/2014/main" id="{A02AC7C8-0B71-4145-8DDA-8BF91C568463}"/>
                    </a:ext>
                  </a:extLst>
                </p:cNvPr>
                <p:cNvSpPr txBox="1">
                  <a:spLocks noChangeAspect="1" noChangeArrowheads="1"/>
                </p:cNvSpPr>
                <p:nvPr/>
              </p:nvSpPr>
              <p:spPr bwMode="auto">
                <a:xfrm rot="20845406">
                  <a:off x="86" y="1881"/>
                  <a:ext cx="1026" cy="105"/>
                </a:xfrm>
                <a:prstGeom prst="rect">
                  <a:avLst/>
                </a:prstGeom>
                <a:noFill/>
                <a:ln w="9525">
                  <a:noFill/>
                  <a:miter lim="800000"/>
                  <a:headEnd/>
                  <a:tailEnd/>
                </a:ln>
                <a:effectLst/>
              </p:spPr>
              <p:txBody>
                <a:bodyPr>
                  <a:spAutoFit/>
                </a:bodyPr>
                <a:lstStyle/>
                <a:p>
                  <a:pPr algn="ctr">
                    <a:lnSpc>
                      <a:spcPct val="75000"/>
                    </a:lnSpc>
                    <a:defRPr/>
                  </a:pPr>
                  <a:r>
                    <a:rPr lang="pt-BR" sz="700">
                      <a:solidFill>
                        <a:schemeClr val="bg1"/>
                      </a:solidFill>
                      <a:effectLst>
                        <a:outerShdw blurRad="38100" dist="38100" dir="2700000" algn="tl">
                          <a:srgbClr val="C0C0C0"/>
                        </a:outerShdw>
                      </a:effectLst>
                      <a:latin typeface="Calibri" pitchFamily="34" charset="0"/>
                    </a:rPr>
                    <a:t>C1 Santa Luz</a:t>
                  </a:r>
                </a:p>
              </p:txBody>
            </p:sp>
            <p:sp>
              <p:nvSpPr>
                <p:cNvPr id="52" name="Text Box 60">
                  <a:extLst>
                    <a:ext uri="{FF2B5EF4-FFF2-40B4-BE49-F238E27FC236}">
                      <a16:creationId xmlns:a16="http://schemas.microsoft.com/office/drawing/2014/main" id="{EDED9949-2130-4A26-8C50-326A64D9C6F2}"/>
                    </a:ext>
                  </a:extLst>
                </p:cNvPr>
                <p:cNvSpPr txBox="1">
                  <a:spLocks noChangeAspect="1" noChangeArrowheads="1"/>
                </p:cNvSpPr>
                <p:nvPr/>
              </p:nvSpPr>
              <p:spPr bwMode="auto">
                <a:xfrm rot="20973033">
                  <a:off x="-6" y="1829"/>
                  <a:ext cx="1028" cy="102"/>
                </a:xfrm>
                <a:prstGeom prst="rect">
                  <a:avLst/>
                </a:prstGeom>
                <a:noFill/>
                <a:ln w="9525">
                  <a:noFill/>
                  <a:miter lim="800000"/>
                  <a:headEnd/>
                  <a:tailEnd/>
                </a:ln>
                <a:effectLst/>
              </p:spPr>
              <p:txBody>
                <a:bodyPr>
                  <a:spAutoFit/>
                </a:bodyPr>
                <a:lstStyle/>
                <a:p>
                  <a:pPr algn="ctr">
                    <a:lnSpc>
                      <a:spcPct val="75000"/>
                    </a:lnSpc>
                    <a:defRPr/>
                  </a:pPr>
                  <a:r>
                    <a:rPr lang="pt-BR" sz="700">
                      <a:effectLst>
                        <a:outerShdw blurRad="38100" dist="38100" dir="2700000" algn="tl">
                          <a:srgbClr val="C0C0C0"/>
                        </a:outerShdw>
                      </a:effectLst>
                      <a:latin typeface="Calibri" pitchFamily="34" charset="0"/>
                    </a:rPr>
                    <a:t>Almas</a:t>
                  </a:r>
                </a:p>
              </p:txBody>
            </p:sp>
            <p:sp>
              <p:nvSpPr>
                <p:cNvPr id="53" name="Text Box 61">
                  <a:extLst>
                    <a:ext uri="{FF2B5EF4-FFF2-40B4-BE49-F238E27FC236}">
                      <a16:creationId xmlns:a16="http://schemas.microsoft.com/office/drawing/2014/main" id="{E8661731-7E02-40AA-9D2D-EDF15A91BE99}"/>
                    </a:ext>
                  </a:extLst>
                </p:cNvPr>
                <p:cNvSpPr txBox="1">
                  <a:spLocks noChangeAspect="1" noChangeArrowheads="1"/>
                </p:cNvSpPr>
                <p:nvPr/>
              </p:nvSpPr>
              <p:spPr bwMode="auto">
                <a:xfrm rot="21472865">
                  <a:off x="156" y="1642"/>
                  <a:ext cx="1028" cy="105"/>
                </a:xfrm>
                <a:prstGeom prst="rect">
                  <a:avLst/>
                </a:prstGeom>
                <a:noFill/>
                <a:ln w="9525">
                  <a:noFill/>
                  <a:miter lim="800000"/>
                  <a:headEnd/>
                  <a:tailEnd/>
                </a:ln>
                <a:effectLst/>
              </p:spPr>
              <p:txBody>
                <a:bodyPr>
                  <a:spAutoFit/>
                </a:bodyPr>
                <a:lstStyle/>
                <a:p>
                  <a:pPr algn="ctr">
                    <a:lnSpc>
                      <a:spcPct val="75000"/>
                    </a:lnSpc>
                    <a:defRPr/>
                  </a:pPr>
                  <a:r>
                    <a:rPr lang="pt-BR" sz="700">
                      <a:effectLst>
                        <a:outerShdw blurRad="38100" dist="38100" dir="2700000" algn="tl">
                          <a:srgbClr val="C0C0C0"/>
                        </a:outerShdw>
                      </a:effectLst>
                      <a:latin typeface="Calibri" pitchFamily="34" charset="0"/>
                    </a:rPr>
                    <a:t>Passagem de Mariana</a:t>
                  </a:r>
                </a:p>
              </p:txBody>
            </p:sp>
            <p:sp>
              <p:nvSpPr>
                <p:cNvPr id="54" name="Text Box 62">
                  <a:extLst>
                    <a:ext uri="{FF2B5EF4-FFF2-40B4-BE49-F238E27FC236}">
                      <a16:creationId xmlns:a16="http://schemas.microsoft.com/office/drawing/2014/main" id="{8A62966F-EDBF-4E37-90EC-9AE7A542BE3D}"/>
                    </a:ext>
                  </a:extLst>
                </p:cNvPr>
                <p:cNvSpPr txBox="1">
                  <a:spLocks noChangeAspect="1" noChangeArrowheads="1"/>
                </p:cNvSpPr>
                <p:nvPr/>
              </p:nvSpPr>
              <p:spPr bwMode="auto">
                <a:xfrm rot="878049">
                  <a:off x="52" y="1313"/>
                  <a:ext cx="1028" cy="109"/>
                </a:xfrm>
                <a:prstGeom prst="rect">
                  <a:avLst/>
                </a:prstGeom>
                <a:noFill/>
                <a:ln w="9525">
                  <a:noFill/>
                  <a:miter lim="800000"/>
                  <a:headEnd/>
                  <a:tailEnd/>
                </a:ln>
                <a:effectLst/>
              </p:spPr>
              <p:txBody>
                <a:bodyPr>
                  <a:spAutoFit/>
                </a:bodyPr>
                <a:lstStyle/>
                <a:p>
                  <a:pPr algn="ctr">
                    <a:lnSpc>
                      <a:spcPct val="75000"/>
                    </a:lnSpc>
                    <a:defRPr/>
                  </a:pPr>
                  <a:r>
                    <a:rPr lang="pt-BR" sz="800">
                      <a:solidFill>
                        <a:srgbClr val="FF0000"/>
                      </a:solidFill>
                      <a:effectLst>
                        <a:outerShdw blurRad="38100" dist="38100" dir="2700000" algn="tl">
                          <a:srgbClr val="C0C0C0"/>
                        </a:outerShdw>
                      </a:effectLst>
                      <a:latin typeface="Calibri" pitchFamily="34" charset="0"/>
                    </a:rPr>
                    <a:t>   Lamego</a:t>
                  </a:r>
                </a:p>
              </p:txBody>
            </p:sp>
            <p:sp>
              <p:nvSpPr>
                <p:cNvPr id="55" name="Text Box 63">
                  <a:extLst>
                    <a:ext uri="{FF2B5EF4-FFF2-40B4-BE49-F238E27FC236}">
                      <a16:creationId xmlns:a16="http://schemas.microsoft.com/office/drawing/2014/main" id="{C982983E-AC10-4DFA-B525-48524E9E4609}"/>
                    </a:ext>
                  </a:extLst>
                </p:cNvPr>
                <p:cNvSpPr txBox="1">
                  <a:spLocks noChangeAspect="1" noChangeArrowheads="1"/>
                </p:cNvSpPr>
                <p:nvPr/>
              </p:nvSpPr>
              <p:spPr bwMode="auto">
                <a:xfrm rot="2127040">
                  <a:off x="91" y="920"/>
                  <a:ext cx="1378" cy="147"/>
                </a:xfrm>
                <a:prstGeom prst="rect">
                  <a:avLst/>
                </a:prstGeom>
                <a:noFill/>
                <a:ln w="9525">
                  <a:noFill/>
                  <a:miter lim="800000"/>
                  <a:headEnd/>
                  <a:tailEnd/>
                </a:ln>
                <a:effectLst/>
              </p:spPr>
              <p:txBody>
                <a:bodyPr>
                  <a:spAutoFit/>
                </a:bodyPr>
                <a:lstStyle/>
                <a:p>
                  <a:pPr algn="ctr">
                    <a:lnSpc>
                      <a:spcPct val="75000"/>
                    </a:lnSpc>
                    <a:defRPr/>
                  </a:pPr>
                  <a:r>
                    <a:rPr lang="pt-BR" sz="1300">
                      <a:solidFill>
                        <a:srgbClr val="FF0000"/>
                      </a:solidFill>
                      <a:effectLst>
                        <a:outerShdw blurRad="38100" dist="38100" dir="2700000" algn="tl">
                          <a:srgbClr val="C0C0C0"/>
                        </a:outerShdw>
                      </a:effectLst>
                      <a:latin typeface="Calibri" pitchFamily="34" charset="0"/>
                    </a:rPr>
                    <a:t>Caeté</a:t>
                  </a:r>
                </a:p>
              </p:txBody>
            </p:sp>
            <p:sp>
              <p:nvSpPr>
                <p:cNvPr id="56" name="Text Box 64">
                  <a:extLst>
                    <a:ext uri="{FF2B5EF4-FFF2-40B4-BE49-F238E27FC236}">
                      <a16:creationId xmlns:a16="http://schemas.microsoft.com/office/drawing/2014/main" id="{2D031C8F-1E87-4336-B48C-EE72AE4E32B2}"/>
                    </a:ext>
                  </a:extLst>
                </p:cNvPr>
                <p:cNvSpPr txBox="1">
                  <a:spLocks noChangeAspect="1" noChangeArrowheads="1"/>
                </p:cNvSpPr>
                <p:nvPr/>
              </p:nvSpPr>
              <p:spPr bwMode="auto">
                <a:xfrm rot="20448425">
                  <a:off x="2370" y="1185"/>
                  <a:ext cx="1288" cy="119"/>
                </a:xfrm>
                <a:prstGeom prst="rect">
                  <a:avLst/>
                </a:prstGeom>
                <a:noFill/>
                <a:ln w="9525">
                  <a:noFill/>
                  <a:miter lim="800000"/>
                  <a:headEnd/>
                  <a:tailEnd/>
                </a:ln>
                <a:effectLst/>
              </p:spPr>
              <p:txBody>
                <a:bodyPr>
                  <a:spAutoFit/>
                </a:bodyPr>
                <a:lstStyle/>
                <a:p>
                  <a:pPr algn="ctr">
                    <a:lnSpc>
                      <a:spcPct val="75000"/>
                    </a:lnSpc>
                    <a:defRPr/>
                  </a:pPr>
                  <a:r>
                    <a:rPr lang="pt-BR" sz="900">
                      <a:solidFill>
                        <a:schemeClr val="bg1"/>
                      </a:solidFill>
                      <a:effectLst>
                        <a:outerShdw blurRad="38100" dist="38100" dir="2700000" algn="tl">
                          <a:srgbClr val="C0C0C0"/>
                        </a:outerShdw>
                      </a:effectLst>
                      <a:latin typeface="Calibri" pitchFamily="34" charset="0"/>
                    </a:rPr>
                    <a:t>Breves</a:t>
                  </a:r>
                </a:p>
              </p:txBody>
            </p:sp>
            <p:sp>
              <p:nvSpPr>
                <p:cNvPr id="57" name="Text Box 65">
                  <a:extLst>
                    <a:ext uri="{FF2B5EF4-FFF2-40B4-BE49-F238E27FC236}">
                      <a16:creationId xmlns:a16="http://schemas.microsoft.com/office/drawing/2014/main" id="{94DD475E-1F34-4F27-B6CA-B354644F4B0D}"/>
                    </a:ext>
                  </a:extLst>
                </p:cNvPr>
                <p:cNvSpPr txBox="1">
                  <a:spLocks noChangeAspect="1" noChangeArrowheads="1"/>
                </p:cNvSpPr>
                <p:nvPr/>
              </p:nvSpPr>
              <p:spPr bwMode="auto">
                <a:xfrm rot="3353820">
                  <a:off x="2030" y="2688"/>
                  <a:ext cx="1085" cy="105"/>
                </a:xfrm>
                <a:prstGeom prst="rect">
                  <a:avLst/>
                </a:prstGeom>
                <a:noFill/>
                <a:ln w="9525">
                  <a:noFill/>
                  <a:miter lim="800000"/>
                  <a:headEnd/>
                  <a:tailEnd/>
                </a:ln>
                <a:effectLst/>
              </p:spPr>
              <p:txBody>
                <a:bodyPr>
                  <a:spAutoFit/>
                </a:bodyPr>
                <a:lstStyle/>
                <a:p>
                  <a:pPr algn="ctr">
                    <a:lnSpc>
                      <a:spcPct val="75000"/>
                    </a:lnSpc>
                    <a:defRPr/>
                  </a:pPr>
                  <a:r>
                    <a:rPr lang="pt-BR" sz="700">
                      <a:solidFill>
                        <a:schemeClr val="bg1"/>
                      </a:solidFill>
                      <a:effectLst>
                        <a:outerShdw blurRad="38100" dist="38100" dir="2700000" algn="tl">
                          <a:srgbClr val="C0C0C0"/>
                        </a:outerShdw>
                      </a:effectLst>
                      <a:latin typeface="Calibri" pitchFamily="34" charset="0"/>
                    </a:rPr>
                    <a:t>Cajueiro</a:t>
                  </a:r>
                </a:p>
              </p:txBody>
            </p:sp>
            <p:sp>
              <p:nvSpPr>
                <p:cNvPr id="58" name="Text Box 66">
                  <a:extLst>
                    <a:ext uri="{FF2B5EF4-FFF2-40B4-BE49-F238E27FC236}">
                      <a16:creationId xmlns:a16="http://schemas.microsoft.com/office/drawing/2014/main" id="{508F27A9-1655-4221-812E-366270CBBDC7}"/>
                    </a:ext>
                  </a:extLst>
                </p:cNvPr>
                <p:cNvSpPr txBox="1">
                  <a:spLocks noChangeAspect="1" noChangeArrowheads="1"/>
                </p:cNvSpPr>
                <p:nvPr/>
              </p:nvSpPr>
              <p:spPr bwMode="auto">
                <a:xfrm rot="2131025">
                  <a:off x="2370" y="2387"/>
                  <a:ext cx="1085" cy="101"/>
                </a:xfrm>
                <a:prstGeom prst="rect">
                  <a:avLst/>
                </a:prstGeom>
                <a:noFill/>
                <a:ln w="9525">
                  <a:noFill/>
                  <a:miter lim="800000"/>
                  <a:headEnd/>
                  <a:tailEnd/>
                </a:ln>
                <a:effectLst/>
              </p:spPr>
              <p:txBody>
                <a:bodyPr>
                  <a:spAutoFit/>
                </a:bodyPr>
                <a:lstStyle/>
                <a:p>
                  <a:pPr algn="ctr">
                    <a:lnSpc>
                      <a:spcPct val="75000"/>
                    </a:lnSpc>
                    <a:defRPr/>
                  </a:pPr>
                  <a:r>
                    <a:rPr lang="pt-BR" sz="600" b="1">
                      <a:solidFill>
                        <a:schemeClr val="bg1"/>
                      </a:solidFill>
                      <a:effectLst>
                        <a:outerShdw blurRad="38100" dist="38100" dir="2700000" algn="tl">
                          <a:srgbClr val="C0C0C0"/>
                        </a:outerShdw>
                      </a:effectLst>
                      <a:latin typeface="Calibri" pitchFamily="34" charset="0"/>
                    </a:rPr>
                    <a:t>Palito</a:t>
                  </a:r>
                </a:p>
              </p:txBody>
            </p:sp>
            <p:sp>
              <p:nvSpPr>
                <p:cNvPr id="59" name="Text Box 71">
                  <a:extLst>
                    <a:ext uri="{FF2B5EF4-FFF2-40B4-BE49-F238E27FC236}">
                      <a16:creationId xmlns:a16="http://schemas.microsoft.com/office/drawing/2014/main" id="{83D7A6C6-3C50-4CC0-AC7E-1722645CFD68}"/>
                    </a:ext>
                  </a:extLst>
                </p:cNvPr>
                <p:cNvSpPr txBox="1">
                  <a:spLocks noChangeAspect="1" noChangeArrowheads="1"/>
                </p:cNvSpPr>
                <p:nvPr/>
              </p:nvSpPr>
              <p:spPr bwMode="auto">
                <a:xfrm rot="19894000">
                  <a:off x="176" y="2217"/>
                  <a:ext cx="1026" cy="102"/>
                </a:xfrm>
                <a:prstGeom prst="rect">
                  <a:avLst/>
                </a:prstGeom>
                <a:noFill/>
                <a:ln w="9525">
                  <a:noFill/>
                  <a:miter lim="800000"/>
                  <a:headEnd/>
                  <a:tailEnd/>
                </a:ln>
                <a:effectLst/>
              </p:spPr>
              <p:txBody>
                <a:bodyPr>
                  <a:spAutoFit/>
                </a:bodyPr>
                <a:lstStyle/>
                <a:p>
                  <a:pPr algn="ctr">
                    <a:lnSpc>
                      <a:spcPct val="75000"/>
                    </a:lnSpc>
                    <a:defRPr/>
                  </a:pPr>
                  <a:r>
                    <a:rPr lang="pt-BR" sz="700">
                      <a:solidFill>
                        <a:schemeClr val="bg1"/>
                      </a:solidFill>
                      <a:effectLst>
                        <a:outerShdw blurRad="38100" dist="38100" dir="2700000" algn="tl">
                          <a:srgbClr val="C0C0C0"/>
                        </a:outerShdw>
                      </a:effectLst>
                      <a:latin typeface="Calibri" pitchFamily="34" charset="0"/>
                    </a:rPr>
                    <a:t>Cachoeira</a:t>
                  </a:r>
                </a:p>
              </p:txBody>
            </p:sp>
            <p:sp>
              <p:nvSpPr>
                <p:cNvPr id="60" name="Rectangle 200">
                  <a:extLst>
                    <a:ext uri="{FF2B5EF4-FFF2-40B4-BE49-F238E27FC236}">
                      <a16:creationId xmlns:a16="http://schemas.microsoft.com/office/drawing/2014/main" id="{B6ED3B50-9364-4E7E-A5FF-8646883938CA}"/>
                    </a:ext>
                  </a:extLst>
                </p:cNvPr>
                <p:cNvSpPr>
                  <a:spLocks noChangeArrowheads="1"/>
                </p:cNvSpPr>
                <p:nvPr/>
              </p:nvSpPr>
              <p:spPr bwMode="auto">
                <a:xfrm>
                  <a:off x="0" y="3165"/>
                  <a:ext cx="4320" cy="318"/>
                </a:xfrm>
                <a:prstGeom prst="rect">
                  <a:avLst/>
                </a:prstGeom>
                <a:solidFill>
                  <a:schemeClr val="bg1"/>
                </a:solidFill>
                <a:ln w="9525">
                  <a:noFill/>
                  <a:miter lim="800000"/>
                  <a:headEnd/>
                  <a:tailEnd/>
                </a:ln>
              </p:spPr>
              <p:txBody>
                <a:bodyPr wrap="none" anchor="ctr"/>
                <a:lstStyle/>
                <a:p>
                  <a:endParaRPr lang="pt-BR"/>
                </a:p>
              </p:txBody>
            </p:sp>
            <p:sp>
              <p:nvSpPr>
                <p:cNvPr id="61" name="Rectangle 201">
                  <a:extLst>
                    <a:ext uri="{FF2B5EF4-FFF2-40B4-BE49-F238E27FC236}">
                      <a16:creationId xmlns:a16="http://schemas.microsoft.com/office/drawing/2014/main" id="{8F74037B-429C-47C9-8B77-8B78931A0341}"/>
                    </a:ext>
                  </a:extLst>
                </p:cNvPr>
                <p:cNvSpPr>
                  <a:spLocks noChangeArrowheads="1"/>
                </p:cNvSpPr>
                <p:nvPr/>
              </p:nvSpPr>
              <p:spPr bwMode="auto">
                <a:xfrm>
                  <a:off x="0" y="0"/>
                  <a:ext cx="4320" cy="172"/>
                </a:xfrm>
                <a:prstGeom prst="rect">
                  <a:avLst/>
                </a:prstGeom>
                <a:solidFill>
                  <a:schemeClr val="bg1"/>
                </a:solidFill>
                <a:ln w="9525">
                  <a:noFill/>
                  <a:miter lim="800000"/>
                  <a:headEnd/>
                  <a:tailEnd/>
                </a:ln>
              </p:spPr>
              <p:txBody>
                <a:bodyPr wrap="none" anchor="ctr"/>
                <a:lstStyle/>
                <a:p>
                  <a:endParaRPr lang="pt-BR"/>
                </a:p>
              </p:txBody>
            </p:sp>
            <p:sp>
              <p:nvSpPr>
                <p:cNvPr id="62" name="Rectangle 202">
                  <a:extLst>
                    <a:ext uri="{FF2B5EF4-FFF2-40B4-BE49-F238E27FC236}">
                      <a16:creationId xmlns:a16="http://schemas.microsoft.com/office/drawing/2014/main" id="{709B9B89-3812-4802-B076-5523AD69B2D8}"/>
                    </a:ext>
                  </a:extLst>
                </p:cNvPr>
                <p:cNvSpPr>
                  <a:spLocks noChangeArrowheads="1"/>
                </p:cNvSpPr>
                <p:nvPr/>
              </p:nvSpPr>
              <p:spPr bwMode="auto">
                <a:xfrm rot="5400000">
                  <a:off x="2587" y="1523"/>
                  <a:ext cx="3256" cy="210"/>
                </a:xfrm>
                <a:prstGeom prst="rect">
                  <a:avLst/>
                </a:prstGeom>
                <a:solidFill>
                  <a:schemeClr val="bg1"/>
                </a:solidFill>
                <a:ln w="9525">
                  <a:noFill/>
                  <a:miter lim="800000"/>
                  <a:headEnd/>
                  <a:tailEnd/>
                </a:ln>
              </p:spPr>
              <p:txBody>
                <a:bodyPr wrap="none" anchor="ctr"/>
                <a:lstStyle/>
                <a:p>
                  <a:r>
                    <a:rPr lang="pt-BR"/>
                    <a:t>,</a:t>
                  </a:r>
                </a:p>
              </p:txBody>
            </p:sp>
            <p:sp>
              <p:nvSpPr>
                <p:cNvPr id="63" name="Rectangle 203">
                  <a:extLst>
                    <a:ext uri="{FF2B5EF4-FFF2-40B4-BE49-F238E27FC236}">
                      <a16:creationId xmlns:a16="http://schemas.microsoft.com/office/drawing/2014/main" id="{9D46ADB4-FB62-4576-AD8A-83002B8D1817}"/>
                    </a:ext>
                  </a:extLst>
                </p:cNvPr>
                <p:cNvSpPr>
                  <a:spLocks noChangeArrowheads="1"/>
                </p:cNvSpPr>
                <p:nvPr/>
              </p:nvSpPr>
              <p:spPr bwMode="auto">
                <a:xfrm rot="5400000">
                  <a:off x="-1523" y="1523"/>
                  <a:ext cx="3256" cy="210"/>
                </a:xfrm>
                <a:prstGeom prst="rect">
                  <a:avLst/>
                </a:prstGeom>
                <a:solidFill>
                  <a:schemeClr val="bg1"/>
                </a:solidFill>
                <a:ln w="9525">
                  <a:noFill/>
                  <a:miter lim="800000"/>
                  <a:headEnd/>
                  <a:tailEnd/>
                </a:ln>
              </p:spPr>
              <p:txBody>
                <a:bodyPr wrap="none" anchor="ctr"/>
                <a:lstStyle/>
                <a:p>
                  <a:endParaRPr lang="pt-BR">
                    <a:solidFill>
                      <a:srgbClr val="FF0000"/>
                    </a:solidFill>
                  </a:endParaRPr>
                </a:p>
              </p:txBody>
            </p:sp>
          </p:grpSp>
          <p:sp>
            <p:nvSpPr>
              <p:cNvPr id="12" name="Text Box 61">
                <a:extLst>
                  <a:ext uri="{FF2B5EF4-FFF2-40B4-BE49-F238E27FC236}">
                    <a16:creationId xmlns:a16="http://schemas.microsoft.com/office/drawing/2014/main" id="{FFE16F6A-BE27-4ADB-8000-A72DEE9A24AF}"/>
                  </a:ext>
                </a:extLst>
              </p:cNvPr>
              <p:cNvSpPr txBox="1">
                <a:spLocks noChangeAspect="1" noChangeArrowheads="1"/>
              </p:cNvSpPr>
              <p:nvPr/>
            </p:nvSpPr>
            <p:spPr bwMode="auto">
              <a:xfrm>
                <a:off x="325041" y="3574931"/>
                <a:ext cx="1341438" cy="139713"/>
              </a:xfrm>
              <a:prstGeom prst="rect">
                <a:avLst/>
              </a:prstGeom>
              <a:noFill/>
              <a:ln w="9525">
                <a:noFill/>
                <a:miter lim="800000"/>
                <a:headEnd/>
                <a:tailEnd/>
              </a:ln>
              <a:effectLst/>
            </p:spPr>
            <p:txBody>
              <a:bodyPr>
                <a:spAutoFit/>
              </a:bodyPr>
              <a:lstStyle/>
              <a:p>
                <a:pPr algn="ctr">
                  <a:lnSpc>
                    <a:spcPct val="75000"/>
                  </a:lnSpc>
                  <a:defRPr/>
                </a:pPr>
                <a:r>
                  <a:rPr lang="pt-BR" sz="400">
                    <a:effectLst>
                      <a:outerShdw blurRad="38100" dist="38100" dir="2700000" algn="tl">
                        <a:srgbClr val="C0C0C0"/>
                      </a:outerShdw>
                    </a:effectLst>
                    <a:latin typeface="Calibri" pitchFamily="34" charset="0"/>
                  </a:rPr>
                  <a:t>Maquiné</a:t>
                </a:r>
              </a:p>
            </p:txBody>
          </p:sp>
          <p:sp>
            <p:nvSpPr>
              <p:cNvPr id="13" name="Text Box 61">
                <a:extLst>
                  <a:ext uri="{FF2B5EF4-FFF2-40B4-BE49-F238E27FC236}">
                    <a16:creationId xmlns:a16="http://schemas.microsoft.com/office/drawing/2014/main" id="{27935456-C6AB-4730-A8D5-CF0F6F456153}"/>
                  </a:ext>
                </a:extLst>
              </p:cNvPr>
              <p:cNvSpPr txBox="1">
                <a:spLocks noChangeAspect="1" noChangeArrowheads="1"/>
              </p:cNvSpPr>
              <p:nvPr/>
            </p:nvSpPr>
            <p:spPr bwMode="auto">
              <a:xfrm rot="2080991">
                <a:off x="870215" y="2254008"/>
                <a:ext cx="1341438" cy="139713"/>
              </a:xfrm>
              <a:prstGeom prst="rect">
                <a:avLst/>
              </a:prstGeom>
              <a:noFill/>
              <a:ln w="9525">
                <a:noFill/>
                <a:miter lim="800000"/>
                <a:headEnd/>
                <a:tailEnd/>
              </a:ln>
              <a:effectLst/>
            </p:spPr>
            <p:txBody>
              <a:bodyPr>
                <a:spAutoFit/>
              </a:bodyPr>
              <a:lstStyle/>
              <a:p>
                <a:pPr algn="ctr">
                  <a:lnSpc>
                    <a:spcPct val="75000"/>
                  </a:lnSpc>
                  <a:defRPr/>
                </a:pPr>
                <a:r>
                  <a:rPr lang="pt-BR" sz="400">
                    <a:solidFill>
                      <a:srgbClr val="FF0000"/>
                    </a:solidFill>
                    <a:effectLst>
                      <a:outerShdw blurRad="38100" dist="38100" dir="2700000" algn="tl">
                        <a:srgbClr val="C0C0C0"/>
                      </a:outerShdw>
                    </a:effectLst>
                    <a:latin typeface="Calibri" pitchFamily="34" charset="0"/>
                  </a:rPr>
                  <a:t>Faria</a:t>
                </a:r>
              </a:p>
            </p:txBody>
          </p:sp>
          <p:sp>
            <p:nvSpPr>
              <p:cNvPr id="14" name="Text Box 61">
                <a:extLst>
                  <a:ext uri="{FF2B5EF4-FFF2-40B4-BE49-F238E27FC236}">
                    <a16:creationId xmlns:a16="http://schemas.microsoft.com/office/drawing/2014/main" id="{BEF15276-9678-439F-A14B-DE40A399C52A}"/>
                  </a:ext>
                </a:extLst>
              </p:cNvPr>
              <p:cNvSpPr txBox="1">
                <a:spLocks noChangeAspect="1" noChangeArrowheads="1"/>
              </p:cNvSpPr>
              <p:nvPr/>
            </p:nvSpPr>
            <p:spPr bwMode="auto">
              <a:xfrm rot="2080991">
                <a:off x="792825" y="2255597"/>
                <a:ext cx="1341438" cy="139713"/>
              </a:xfrm>
              <a:prstGeom prst="rect">
                <a:avLst/>
              </a:prstGeom>
              <a:noFill/>
              <a:ln w="9525">
                <a:noFill/>
                <a:miter lim="800000"/>
                <a:headEnd/>
                <a:tailEnd/>
              </a:ln>
              <a:effectLst/>
            </p:spPr>
            <p:txBody>
              <a:bodyPr>
                <a:spAutoFit/>
              </a:bodyPr>
              <a:lstStyle/>
              <a:p>
                <a:pPr algn="ctr">
                  <a:lnSpc>
                    <a:spcPct val="75000"/>
                  </a:lnSpc>
                  <a:defRPr/>
                </a:pPr>
                <a:r>
                  <a:rPr lang="pt-BR" sz="400">
                    <a:solidFill>
                      <a:srgbClr val="FF0000"/>
                    </a:solidFill>
                    <a:effectLst>
                      <a:outerShdw blurRad="38100" dist="38100" dir="2700000" algn="tl">
                        <a:srgbClr val="C0C0C0"/>
                      </a:outerShdw>
                    </a:effectLst>
                    <a:latin typeface="Calibri" pitchFamily="34" charset="0"/>
                  </a:rPr>
                  <a:t>              Bicalho</a:t>
                </a:r>
              </a:p>
            </p:txBody>
          </p:sp>
          <p:sp>
            <p:nvSpPr>
              <p:cNvPr id="15" name="Text Box 61">
                <a:extLst>
                  <a:ext uri="{FF2B5EF4-FFF2-40B4-BE49-F238E27FC236}">
                    <a16:creationId xmlns:a16="http://schemas.microsoft.com/office/drawing/2014/main" id="{5824EDE5-CD2D-469E-B756-62B96A7C40F5}"/>
                  </a:ext>
                </a:extLst>
              </p:cNvPr>
              <p:cNvSpPr txBox="1">
                <a:spLocks noChangeAspect="1" noChangeArrowheads="1"/>
              </p:cNvSpPr>
              <p:nvPr/>
            </p:nvSpPr>
            <p:spPr bwMode="auto">
              <a:xfrm rot="21422662">
                <a:off x="455745" y="3727345"/>
                <a:ext cx="1341438" cy="139713"/>
              </a:xfrm>
              <a:prstGeom prst="rect">
                <a:avLst/>
              </a:prstGeom>
              <a:noFill/>
              <a:ln w="9525">
                <a:noFill/>
                <a:miter lim="800000"/>
                <a:headEnd/>
                <a:tailEnd/>
              </a:ln>
              <a:effectLst/>
            </p:spPr>
            <p:txBody>
              <a:bodyPr>
                <a:spAutoFit/>
              </a:bodyPr>
              <a:lstStyle/>
              <a:p>
                <a:pPr algn="ctr">
                  <a:lnSpc>
                    <a:spcPct val="75000"/>
                  </a:lnSpc>
                  <a:defRPr/>
                </a:pPr>
                <a:r>
                  <a:rPr lang="pt-BR" sz="400">
                    <a:effectLst>
                      <a:outerShdw blurRad="38100" dist="38100" dir="2700000" algn="tl">
                        <a:srgbClr val="C0C0C0"/>
                      </a:outerShdw>
                    </a:effectLst>
                    <a:latin typeface="Calibri" pitchFamily="34" charset="0"/>
                  </a:rPr>
                  <a:t>Gongo Soco-Itabira</a:t>
                </a:r>
              </a:p>
            </p:txBody>
          </p:sp>
          <p:sp>
            <p:nvSpPr>
              <p:cNvPr id="16" name="Text Box 37">
                <a:extLst>
                  <a:ext uri="{FF2B5EF4-FFF2-40B4-BE49-F238E27FC236}">
                    <a16:creationId xmlns:a16="http://schemas.microsoft.com/office/drawing/2014/main" id="{3518EE0C-19DF-4997-9632-2EFD75387A79}"/>
                  </a:ext>
                </a:extLst>
              </p:cNvPr>
              <p:cNvSpPr txBox="1">
                <a:spLocks noChangeAspect="1" noChangeArrowheads="1"/>
              </p:cNvSpPr>
              <p:nvPr/>
            </p:nvSpPr>
            <p:spPr bwMode="auto">
              <a:xfrm rot="5198992">
                <a:off x="2910253" y="1587336"/>
                <a:ext cx="669987" cy="161660"/>
              </a:xfrm>
              <a:prstGeom prst="rect">
                <a:avLst/>
              </a:prstGeom>
              <a:noFill/>
              <a:ln w="9525">
                <a:noFill/>
                <a:miter lim="800000"/>
                <a:headEnd/>
                <a:tailEnd/>
              </a:ln>
              <a:effectLst/>
            </p:spPr>
            <p:txBody>
              <a:bodyPr>
                <a:spAutoFit/>
              </a:bodyPr>
              <a:lstStyle/>
              <a:p>
                <a:pPr>
                  <a:lnSpc>
                    <a:spcPct val="75000"/>
                  </a:lnSpc>
                  <a:defRPr/>
                </a:pPr>
                <a:r>
                  <a:rPr lang="pt-BR" sz="500">
                    <a:solidFill>
                      <a:srgbClr val="FF0000"/>
                    </a:solidFill>
                    <a:effectLst>
                      <a:outerShdw blurRad="38100" dist="38100" dir="2700000" algn="tl">
                        <a:srgbClr val="C0C0C0"/>
                      </a:outerShdw>
                    </a:effectLst>
                    <a:latin typeface="Calibri" pitchFamily="34" charset="0"/>
                  </a:rPr>
                  <a:t>Turmalina</a:t>
                </a:r>
              </a:p>
            </p:txBody>
          </p:sp>
          <p:sp>
            <p:nvSpPr>
              <p:cNvPr id="17" name="Text Box 37">
                <a:extLst>
                  <a:ext uri="{FF2B5EF4-FFF2-40B4-BE49-F238E27FC236}">
                    <a16:creationId xmlns:a16="http://schemas.microsoft.com/office/drawing/2014/main" id="{CDF96F11-B365-4424-8FC5-8F70AEAC37F9}"/>
                  </a:ext>
                </a:extLst>
              </p:cNvPr>
              <p:cNvSpPr txBox="1">
                <a:spLocks noChangeAspect="1" noChangeArrowheads="1"/>
              </p:cNvSpPr>
              <p:nvPr/>
            </p:nvSpPr>
            <p:spPr bwMode="auto">
              <a:xfrm rot="5198992">
                <a:off x="3003122" y="1587336"/>
                <a:ext cx="669987" cy="161660"/>
              </a:xfrm>
              <a:prstGeom prst="rect">
                <a:avLst/>
              </a:prstGeom>
              <a:noFill/>
              <a:ln w="9525">
                <a:noFill/>
                <a:miter lim="800000"/>
                <a:headEnd/>
                <a:tailEnd/>
              </a:ln>
              <a:effectLst/>
            </p:spPr>
            <p:txBody>
              <a:bodyPr>
                <a:spAutoFit/>
              </a:bodyPr>
              <a:lstStyle/>
              <a:p>
                <a:pPr>
                  <a:lnSpc>
                    <a:spcPct val="75000"/>
                  </a:lnSpc>
                  <a:defRPr/>
                </a:pPr>
                <a:r>
                  <a:rPr lang="pt-BR" sz="500">
                    <a:solidFill>
                      <a:srgbClr val="FF0000"/>
                    </a:solidFill>
                    <a:effectLst>
                      <a:outerShdw blurRad="38100" dist="38100" dir="2700000" algn="tl">
                        <a:srgbClr val="C0C0C0"/>
                      </a:outerShdw>
                    </a:effectLst>
                    <a:latin typeface="Calibri" pitchFamily="34" charset="0"/>
                  </a:rPr>
                  <a:t>São Sebastião</a:t>
                </a:r>
              </a:p>
            </p:txBody>
          </p:sp>
          <p:cxnSp>
            <p:nvCxnSpPr>
              <p:cNvPr id="18" name="Straight Connector 17">
                <a:extLst>
                  <a:ext uri="{FF2B5EF4-FFF2-40B4-BE49-F238E27FC236}">
                    <a16:creationId xmlns:a16="http://schemas.microsoft.com/office/drawing/2014/main" id="{50CF1D8B-3E3A-4406-8A61-17D387C7EF7B}"/>
                  </a:ext>
                </a:extLst>
              </p:cNvPr>
              <p:cNvCxnSpPr/>
              <p:nvPr/>
            </p:nvCxnSpPr>
            <p:spPr bwMode="auto">
              <a:xfrm rot="10800000">
                <a:off x="232172" y="3830543"/>
                <a:ext cx="619125" cy="1587"/>
              </a:xfrm>
              <a:prstGeom prst="line">
                <a:avLst/>
              </a:prstGeom>
              <a:ln w="254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64">
                <a:extLst>
                  <a:ext uri="{FF2B5EF4-FFF2-40B4-BE49-F238E27FC236}">
                    <a16:creationId xmlns:a16="http://schemas.microsoft.com/office/drawing/2014/main" id="{EBBFD0B7-872B-4BBB-9397-A86FD08E3A09}"/>
                  </a:ext>
                </a:extLst>
              </p:cNvPr>
              <p:cNvSpPr txBox="1">
                <a:spLocks noChangeArrowheads="1"/>
              </p:cNvSpPr>
              <p:nvPr/>
            </p:nvSpPr>
            <p:spPr bwMode="auto">
              <a:xfrm>
                <a:off x="5266002" y="963252"/>
                <a:ext cx="2808420" cy="522335"/>
              </a:xfrm>
              <a:prstGeom prst="rect">
                <a:avLst/>
              </a:prstGeom>
              <a:noFill/>
              <a:ln w="9525">
                <a:noFill/>
                <a:miter lim="800000"/>
                <a:headEnd/>
                <a:tailEnd/>
              </a:ln>
            </p:spPr>
            <p:txBody>
              <a:bodyPr>
                <a:spAutoFit/>
              </a:bodyPr>
              <a:lstStyle/>
              <a:p>
                <a:pPr>
                  <a:defRPr/>
                </a:pPr>
                <a:r>
                  <a:rPr lang="pt-BR" sz="1400" i="1" u="sng">
                    <a:solidFill>
                      <a:srgbClr val="A162D0"/>
                    </a:solidFill>
                    <a:effectLst>
                      <a:outerShdw blurRad="38100" dist="38100" dir="2700000" algn="tl">
                        <a:srgbClr val="000000">
                          <a:alpha val="43137"/>
                        </a:srgbClr>
                      </a:outerShdw>
                    </a:effectLst>
                    <a:latin typeface="Calibri" pitchFamily="34" charset="0"/>
                  </a:rPr>
                  <a:t>IOCGs</a:t>
                </a:r>
                <a:r>
                  <a:rPr lang="pt-BR" sz="1400">
                    <a:solidFill>
                      <a:srgbClr val="A162D0"/>
                    </a:solidFill>
                    <a:effectLst>
                      <a:outerShdw blurRad="38100" dist="38100" dir="2700000" algn="tl">
                        <a:srgbClr val="000000">
                          <a:alpha val="43137"/>
                        </a:srgbClr>
                      </a:outerShdw>
                    </a:effectLst>
                    <a:latin typeface="Calibri" pitchFamily="34" charset="0"/>
                  </a:rPr>
                  <a:t>: Salobo, Sossego, Cristalino, Igarapé, Alemão, 118</a:t>
                </a:r>
              </a:p>
            </p:txBody>
          </p:sp>
          <p:sp>
            <p:nvSpPr>
              <p:cNvPr id="20" name="TextBox 65">
                <a:extLst>
                  <a:ext uri="{FF2B5EF4-FFF2-40B4-BE49-F238E27FC236}">
                    <a16:creationId xmlns:a16="http://schemas.microsoft.com/office/drawing/2014/main" id="{A74851C9-3DC8-4FEF-94FA-FC75C482A1BC}"/>
                  </a:ext>
                </a:extLst>
              </p:cNvPr>
              <p:cNvSpPr txBox="1">
                <a:spLocks noChangeArrowheads="1"/>
              </p:cNvSpPr>
              <p:nvPr/>
            </p:nvSpPr>
            <p:spPr bwMode="auto">
              <a:xfrm>
                <a:off x="5615120" y="1599898"/>
                <a:ext cx="2550451" cy="1016094"/>
              </a:xfrm>
              <a:prstGeom prst="rect">
                <a:avLst/>
              </a:prstGeom>
              <a:noFill/>
              <a:ln w="9525">
                <a:noFill/>
                <a:miter lim="800000"/>
                <a:headEnd/>
                <a:tailEnd/>
              </a:ln>
            </p:spPr>
            <p:txBody>
              <a:bodyPr>
                <a:spAutoFit/>
              </a:bodyPr>
              <a:lstStyle/>
              <a:p>
                <a:pPr>
                  <a:defRPr/>
                </a:pPr>
                <a:r>
                  <a:rPr lang="pt-BR" i="1">
                    <a:solidFill>
                      <a:srgbClr val="FF0000"/>
                    </a:solidFill>
                    <a:effectLst>
                      <a:outerShdw blurRad="38100" dist="38100" dir="2700000" algn="tl">
                        <a:srgbClr val="000000">
                          <a:alpha val="43137"/>
                        </a:srgbClr>
                      </a:outerShdw>
                    </a:effectLst>
                    <a:latin typeface="Calibri" pitchFamily="34" charset="0"/>
                  </a:rPr>
                  <a:t>Orogênicos</a:t>
                </a:r>
                <a:r>
                  <a:rPr lang="pt-BR" sz="1400" i="1">
                    <a:effectLst>
                      <a:outerShdw blurRad="38100" dist="38100" dir="2700000" algn="tl">
                        <a:srgbClr val="000000">
                          <a:alpha val="43137"/>
                        </a:srgbClr>
                      </a:outerShdw>
                    </a:effectLst>
                    <a:latin typeface="Calibri" pitchFamily="34" charset="0"/>
                  </a:rPr>
                  <a:t>: </a:t>
                </a:r>
                <a:r>
                  <a:rPr lang="pt-BR" sz="1400">
                    <a:effectLst>
                      <a:outerShdw blurRad="38100" dist="38100" dir="2700000" algn="tl">
                        <a:srgbClr val="000000">
                          <a:alpha val="43137"/>
                        </a:srgbClr>
                      </a:outerShdw>
                    </a:effectLst>
                    <a:latin typeface="Calibri" pitchFamily="34" charset="0"/>
                  </a:rPr>
                  <a:t>Volta Grande, Morro do Ouro, Crixás, Posse, Pilar, Tucano, Aurizona, Gurupi, São Francisco</a:t>
                </a:r>
              </a:p>
            </p:txBody>
          </p:sp>
          <p:sp>
            <p:nvSpPr>
              <p:cNvPr id="21" name="TextBox 66">
                <a:extLst>
                  <a:ext uri="{FF2B5EF4-FFF2-40B4-BE49-F238E27FC236}">
                    <a16:creationId xmlns:a16="http://schemas.microsoft.com/office/drawing/2014/main" id="{780656F5-7501-4205-A576-A9F004DC0B29}"/>
                  </a:ext>
                </a:extLst>
              </p:cNvPr>
              <p:cNvSpPr txBox="1">
                <a:spLocks noChangeArrowheads="1"/>
              </p:cNvSpPr>
              <p:nvPr/>
            </p:nvSpPr>
            <p:spPr bwMode="auto">
              <a:xfrm>
                <a:off x="5240206" y="5356271"/>
                <a:ext cx="2863453" cy="1230427"/>
              </a:xfrm>
              <a:prstGeom prst="rect">
                <a:avLst/>
              </a:prstGeom>
              <a:noFill/>
              <a:ln w="9525">
                <a:noFill/>
                <a:miter lim="800000"/>
                <a:headEnd/>
                <a:tailEnd/>
              </a:ln>
            </p:spPr>
            <p:txBody>
              <a:bodyPr>
                <a:spAutoFit/>
              </a:bodyPr>
              <a:lstStyle/>
              <a:p>
                <a:pPr>
                  <a:defRPr/>
                </a:pPr>
                <a:r>
                  <a:rPr lang="pt-BR" i="1">
                    <a:solidFill>
                      <a:srgbClr val="FF0000"/>
                    </a:solidFill>
                    <a:effectLst>
                      <a:outerShdw blurRad="38100" dist="38100" dir="2700000" algn="tl">
                        <a:srgbClr val="000000">
                          <a:alpha val="43137"/>
                        </a:srgbClr>
                      </a:outerShdw>
                    </a:effectLst>
                    <a:latin typeface="Calibri" pitchFamily="34" charset="0"/>
                  </a:rPr>
                  <a:t>Orogênicos</a:t>
                </a:r>
                <a:r>
                  <a:rPr lang="pt-BR" sz="1400" i="1">
                    <a:effectLst>
                      <a:outerShdw blurRad="38100" dist="38100" dir="2700000" algn="tl">
                        <a:srgbClr val="000000">
                          <a:alpha val="43137"/>
                        </a:srgbClr>
                      </a:outerShdw>
                    </a:effectLst>
                    <a:latin typeface="Calibri" pitchFamily="34" charset="0"/>
                  </a:rPr>
                  <a:t>: </a:t>
                </a:r>
                <a:r>
                  <a:rPr lang="pt-BR" sz="1400">
                    <a:effectLst>
                      <a:outerShdw blurRad="38100" dist="38100" dir="2700000" algn="tl">
                        <a:srgbClr val="000000">
                          <a:alpha val="43137"/>
                        </a:srgbClr>
                      </a:outerShdw>
                    </a:effectLst>
                    <a:latin typeface="Calibri" pitchFamily="34" charset="0"/>
                  </a:rPr>
                  <a:t>C1, Almas, Riacho dos Machados, Passagem de Mariana, </a:t>
                </a:r>
                <a:r>
                  <a:rPr lang="pt-BR" sz="1400">
                    <a:solidFill>
                      <a:srgbClr val="0000FF"/>
                    </a:solidFill>
                    <a:effectLst>
                      <a:outerShdw blurRad="38100" dist="38100" dir="2700000" algn="tl">
                        <a:srgbClr val="000000">
                          <a:alpha val="43137"/>
                        </a:srgbClr>
                      </a:outerShdw>
                    </a:effectLst>
                    <a:latin typeface="Calibri" pitchFamily="34" charset="0"/>
                  </a:rPr>
                  <a:t>Raposos</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São Bento</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Lamego</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Córrego do Sítio</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Caeté</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Morro Velho</a:t>
                </a:r>
                <a:r>
                  <a:rPr lang="pt-BR" sz="1400">
                    <a:effectLst>
                      <a:outerShdw blurRad="38100" dist="38100" dir="2700000" algn="tl">
                        <a:srgbClr val="000000">
                          <a:alpha val="43137"/>
                        </a:srgbClr>
                      </a:outerShdw>
                    </a:effectLst>
                    <a:latin typeface="Calibri" pitchFamily="34" charset="0"/>
                  </a:rPr>
                  <a:t>, </a:t>
                </a:r>
                <a:r>
                  <a:rPr lang="pt-BR" sz="1400">
                    <a:solidFill>
                      <a:srgbClr val="0000FF"/>
                    </a:solidFill>
                    <a:effectLst>
                      <a:outerShdw blurRad="38100" dist="38100" dir="2700000" algn="tl">
                        <a:srgbClr val="000000">
                          <a:alpha val="43137"/>
                        </a:srgbClr>
                      </a:outerShdw>
                    </a:effectLst>
                    <a:latin typeface="Calibri" pitchFamily="34" charset="0"/>
                  </a:rPr>
                  <a:t>Cuiabá</a:t>
                </a:r>
              </a:p>
            </p:txBody>
          </p:sp>
          <p:sp>
            <p:nvSpPr>
              <p:cNvPr id="22" name="TextBox 67">
                <a:extLst>
                  <a:ext uri="{FF2B5EF4-FFF2-40B4-BE49-F238E27FC236}">
                    <a16:creationId xmlns:a16="http://schemas.microsoft.com/office/drawing/2014/main" id="{9DA91614-C007-4197-9A08-3AE3F92FD954}"/>
                  </a:ext>
                </a:extLst>
              </p:cNvPr>
              <p:cNvSpPr txBox="1">
                <a:spLocks noChangeArrowheads="1"/>
              </p:cNvSpPr>
              <p:nvPr/>
            </p:nvSpPr>
            <p:spPr bwMode="auto">
              <a:xfrm>
                <a:off x="46435" y="748919"/>
                <a:ext cx="5121540" cy="676338"/>
              </a:xfrm>
              <a:prstGeom prst="rect">
                <a:avLst/>
              </a:prstGeom>
              <a:noFill/>
              <a:ln w="9525">
                <a:noFill/>
                <a:miter lim="800000"/>
                <a:headEnd/>
                <a:tailEnd/>
              </a:ln>
            </p:spPr>
            <p:txBody>
              <a:bodyPr>
                <a:spAutoFit/>
              </a:bodyPr>
              <a:lstStyle/>
              <a:p>
                <a:pPr>
                  <a:defRPr/>
                </a:pPr>
                <a:r>
                  <a:rPr lang="pt-BR" sz="1400" i="1" u="sng" dirty="0">
                    <a:effectLst>
                      <a:outerShdw blurRad="38100" dist="38100" dir="2700000" algn="tl">
                        <a:srgbClr val="000000">
                          <a:alpha val="43137"/>
                        </a:srgbClr>
                      </a:outerShdw>
                    </a:effectLst>
                    <a:latin typeface="Calibri" pitchFamily="34" charset="0"/>
                  </a:rPr>
                  <a:t>Outros:</a:t>
                </a:r>
                <a:r>
                  <a:rPr lang="pt-BR" sz="1400" i="1" dirty="0">
                    <a:effectLst>
                      <a:outerShdw blurRad="38100" dist="38100" dir="2700000" algn="tl">
                        <a:srgbClr val="000000">
                          <a:alpha val="43137"/>
                        </a:srgbClr>
                      </a:outerShdw>
                    </a:effectLst>
                    <a:latin typeface="Calibri" pitchFamily="34" charset="0"/>
                  </a:rPr>
                  <a:t> </a:t>
                </a:r>
                <a:r>
                  <a:rPr lang="pt-BR" sz="1200" dirty="0">
                    <a:effectLst>
                      <a:outerShdw blurRad="38100" dist="38100" dir="2700000" algn="tl">
                        <a:srgbClr val="000000">
                          <a:alpha val="43137"/>
                        </a:srgbClr>
                      </a:outerShdw>
                    </a:effectLst>
                    <a:latin typeface="Calibri" pitchFamily="34" charset="0"/>
                  </a:rPr>
                  <a:t>Serra Pelada (</a:t>
                </a:r>
                <a:r>
                  <a:rPr lang="pt-BR" sz="1100" dirty="0">
                    <a:effectLst>
                      <a:outerShdw blurRad="38100" dist="38100" dir="2700000" algn="tl">
                        <a:srgbClr val="000000">
                          <a:alpha val="43137"/>
                        </a:srgbClr>
                      </a:outerShdw>
                    </a:effectLst>
                    <a:latin typeface="Calibri" pitchFamily="34" charset="0"/>
                  </a:rPr>
                  <a:t>substituição rochas sedimentares</a:t>
                </a:r>
                <a:r>
                  <a:rPr lang="pt-BR" sz="1200" dirty="0">
                    <a:effectLst>
                      <a:outerShdw blurRad="38100" dist="38100" dir="2700000" algn="tl">
                        <a:srgbClr val="000000">
                          <a:alpha val="43137"/>
                        </a:srgbClr>
                      </a:outerShdw>
                    </a:effectLst>
                    <a:latin typeface="Calibri" pitchFamily="34" charset="0"/>
                  </a:rPr>
                  <a:t>); </a:t>
                </a:r>
                <a:r>
                  <a:rPr lang="pt-BR" sz="1200" dirty="0" err="1">
                    <a:effectLst>
                      <a:outerShdw blurRad="38100" dist="38100" dir="2700000" algn="tl">
                        <a:srgbClr val="000000">
                          <a:alpha val="43137"/>
                        </a:srgbClr>
                      </a:outerShdw>
                    </a:effectLst>
                    <a:latin typeface="Calibri" pitchFamily="34" charset="0"/>
                  </a:rPr>
                  <a:t>Tocantinzinho</a:t>
                </a:r>
                <a:r>
                  <a:rPr lang="pt-BR" sz="1200" dirty="0">
                    <a:effectLst>
                      <a:outerShdw blurRad="38100" dist="38100" dir="2700000" algn="tl">
                        <a:srgbClr val="000000">
                          <a:alpha val="43137"/>
                        </a:srgbClr>
                      </a:outerShdw>
                    </a:effectLst>
                    <a:latin typeface="Calibri" pitchFamily="34" charset="0"/>
                  </a:rPr>
                  <a:t> , Palito, </a:t>
                </a:r>
                <a:r>
                  <a:rPr lang="pt-BR" sz="1200" dirty="0" err="1">
                    <a:effectLst>
                      <a:outerShdw blurRad="38100" dist="38100" dir="2700000" algn="tl">
                        <a:srgbClr val="000000">
                          <a:alpha val="43137"/>
                        </a:srgbClr>
                      </a:outerShdw>
                    </a:effectLst>
                    <a:latin typeface="Calibri" pitchFamily="34" charset="0"/>
                  </a:rPr>
                  <a:t>Cuiu-Cuiu</a:t>
                </a:r>
                <a:r>
                  <a:rPr lang="pt-BR" sz="1200" dirty="0">
                    <a:effectLst>
                      <a:outerShdw blurRad="38100" dist="38100" dir="2700000" algn="tl">
                        <a:srgbClr val="000000">
                          <a:alpha val="43137"/>
                        </a:srgbClr>
                      </a:outerShdw>
                    </a:effectLst>
                    <a:latin typeface="Calibri" pitchFamily="34" charset="0"/>
                  </a:rPr>
                  <a:t> (</a:t>
                </a:r>
                <a:r>
                  <a:rPr lang="pt-BR" sz="1100" dirty="0" err="1">
                    <a:effectLst>
                      <a:outerShdw blurRad="38100" dist="38100" dir="2700000" algn="tl">
                        <a:srgbClr val="000000">
                          <a:alpha val="43137"/>
                        </a:srgbClr>
                      </a:outerShdw>
                    </a:effectLst>
                    <a:latin typeface="Calibri" pitchFamily="34" charset="0"/>
                  </a:rPr>
                  <a:t>porfirítico</a:t>
                </a:r>
                <a:r>
                  <a:rPr lang="pt-BR" sz="1200" dirty="0">
                    <a:effectLst>
                      <a:outerShdw blurRad="38100" dist="38100" dir="2700000" algn="tl">
                        <a:srgbClr val="000000">
                          <a:alpha val="43137"/>
                        </a:srgbClr>
                      </a:outerShdw>
                    </a:effectLst>
                    <a:latin typeface="Calibri" pitchFamily="34" charset="0"/>
                  </a:rPr>
                  <a:t>); Chapada (</a:t>
                </a:r>
                <a:r>
                  <a:rPr lang="pt-BR" sz="1100" dirty="0" err="1">
                    <a:effectLst>
                      <a:outerShdw blurRad="38100" dist="38100" dir="2700000" algn="tl">
                        <a:srgbClr val="000000">
                          <a:alpha val="43137"/>
                        </a:srgbClr>
                      </a:outerShdw>
                    </a:effectLst>
                    <a:latin typeface="Calibri" pitchFamily="34" charset="0"/>
                  </a:rPr>
                  <a:t>porfirítico</a:t>
                </a:r>
                <a:r>
                  <a:rPr lang="pt-BR" sz="1100" dirty="0">
                    <a:effectLst>
                      <a:outerShdw blurRad="38100" dist="38100" dir="2700000" algn="tl">
                        <a:srgbClr val="000000">
                          <a:alpha val="43137"/>
                        </a:srgbClr>
                      </a:outerShdw>
                    </a:effectLst>
                    <a:latin typeface="Calibri" pitchFamily="34" charset="0"/>
                  </a:rPr>
                  <a:t> </a:t>
                </a:r>
                <a:r>
                  <a:rPr lang="pt-BR" sz="1100" dirty="0" err="1">
                    <a:effectLst>
                      <a:outerShdw blurRad="38100" dist="38100" dir="2700000" algn="tl">
                        <a:srgbClr val="000000">
                          <a:alpha val="43137"/>
                        </a:srgbClr>
                      </a:outerShdw>
                    </a:effectLst>
                    <a:latin typeface="Calibri" pitchFamily="34" charset="0"/>
                  </a:rPr>
                  <a:t>metamorfisado</a:t>
                </a:r>
                <a:r>
                  <a:rPr lang="pt-BR" sz="1200" dirty="0">
                    <a:effectLst>
                      <a:outerShdw blurRad="38100" dist="38100" dir="2700000" algn="tl">
                        <a:srgbClr val="000000">
                          <a:alpha val="43137"/>
                        </a:srgbClr>
                      </a:outerShdw>
                    </a:effectLst>
                    <a:latin typeface="Calibri" pitchFamily="34" charset="0"/>
                  </a:rPr>
                  <a:t>); São Jorge </a:t>
                </a:r>
                <a:r>
                  <a:rPr lang="pt-BR" sz="1100" dirty="0">
                    <a:effectLst>
                      <a:outerShdw blurRad="38100" dist="38100" dir="2700000" algn="tl">
                        <a:srgbClr val="000000">
                          <a:alpha val="43137"/>
                        </a:srgbClr>
                      </a:outerShdw>
                    </a:effectLst>
                    <a:latin typeface="Calibri" pitchFamily="34" charset="0"/>
                  </a:rPr>
                  <a:t>(tipo </a:t>
                </a:r>
                <a:r>
                  <a:rPr lang="pt-BR" sz="1100" dirty="0" err="1">
                    <a:effectLst>
                      <a:outerShdw blurRad="38100" dist="38100" dir="2700000" algn="tl">
                        <a:srgbClr val="000000">
                          <a:alpha val="43137"/>
                        </a:srgbClr>
                      </a:outerShdw>
                    </a:effectLst>
                    <a:latin typeface="Calibri" pitchFamily="34" charset="0"/>
                  </a:rPr>
                  <a:t>epitermal</a:t>
                </a:r>
                <a:r>
                  <a:rPr lang="pt-BR" sz="1200" dirty="0">
                    <a:effectLst>
                      <a:outerShdw blurRad="38100" dist="38100" dir="2700000" algn="tl">
                        <a:srgbClr val="000000">
                          <a:alpha val="43137"/>
                        </a:srgbClr>
                      </a:outerShdw>
                    </a:effectLst>
                    <a:latin typeface="Calibri" pitchFamily="34" charset="0"/>
                  </a:rPr>
                  <a:t>); Jacobina (</a:t>
                </a:r>
                <a:r>
                  <a:rPr lang="pt-BR" sz="1100" dirty="0" err="1">
                    <a:effectLst>
                      <a:outerShdw blurRad="38100" dist="38100" dir="2700000" algn="tl">
                        <a:srgbClr val="000000">
                          <a:alpha val="43137"/>
                        </a:srgbClr>
                      </a:outerShdw>
                    </a:effectLst>
                    <a:latin typeface="Calibri" pitchFamily="34" charset="0"/>
                  </a:rPr>
                  <a:t>metaconglomerado</a:t>
                </a:r>
                <a:r>
                  <a:rPr lang="pt-BR" sz="1200" dirty="0">
                    <a:effectLst>
                      <a:outerShdw blurRad="38100" dist="38100" dir="2700000" algn="tl">
                        <a:srgbClr val="000000">
                          <a:alpha val="43137"/>
                        </a:srgbClr>
                      </a:outerShdw>
                    </a:effectLst>
                    <a:latin typeface="Calibri" pitchFamily="34" charset="0"/>
                  </a:rPr>
                  <a:t>).</a:t>
                </a:r>
              </a:p>
            </p:txBody>
          </p:sp>
        </p:grpSp>
        <p:sp>
          <p:nvSpPr>
            <p:cNvPr id="10" name="Rectangle 9">
              <a:extLst>
                <a:ext uri="{FF2B5EF4-FFF2-40B4-BE49-F238E27FC236}">
                  <a16:creationId xmlns:a16="http://schemas.microsoft.com/office/drawing/2014/main" id="{51F816E3-DF9D-41A7-A08C-2B408ACCFD28}"/>
                </a:ext>
              </a:extLst>
            </p:cNvPr>
            <p:cNvSpPr/>
            <p:nvPr/>
          </p:nvSpPr>
          <p:spPr>
            <a:xfrm>
              <a:off x="3275856" y="5805264"/>
              <a:ext cx="2555776" cy="507831"/>
            </a:xfrm>
            <a:prstGeom prst="rect">
              <a:avLst/>
            </a:prstGeom>
          </p:spPr>
          <p:txBody>
            <a:bodyPr wrap="square">
              <a:spAutoFit/>
            </a:bodyPr>
            <a:lstStyle/>
            <a:p>
              <a:pPr algn="ctr">
                <a:buFont typeface="Symbol" pitchFamily="18" charset="2"/>
                <a:buNone/>
                <a:defRPr/>
              </a:pPr>
              <a:r>
                <a:rPr lang="pt-BR" sz="900" dirty="0">
                  <a:solidFill>
                    <a:srgbClr val="000066"/>
                  </a:solidFill>
                  <a:effectLst>
                    <a:outerShdw blurRad="38100" dist="38100" dir="2700000" algn="tl">
                      <a:srgbClr val="C0C0C0"/>
                    </a:outerShdw>
                  </a:effectLst>
                  <a:latin typeface="Calibri" pitchFamily="34" charset="0"/>
                </a:rPr>
                <a:t>Lobato et al. (2016), Academia Brasileira de Ciências; </a:t>
              </a:r>
              <a:r>
                <a:rPr lang="pt-BR" sz="900" dirty="0" err="1">
                  <a:solidFill>
                    <a:srgbClr val="000066"/>
                  </a:solidFill>
                  <a:effectLst>
                    <a:outerShdw blurRad="38100" dist="38100" dir="2700000" algn="tl">
                      <a:srgbClr val="C0C0C0"/>
                    </a:outerShdw>
                  </a:effectLst>
                  <a:latin typeface="Calibri" pitchFamily="34" charset="0"/>
                </a:rPr>
                <a:t>cap</a:t>
              </a:r>
              <a:r>
                <a:rPr lang="pt-BR" sz="900" dirty="0">
                  <a:solidFill>
                    <a:srgbClr val="000066"/>
                  </a:solidFill>
                  <a:effectLst>
                    <a:outerShdw blurRad="38100" dist="38100" dir="2700000" algn="tl">
                      <a:srgbClr val="C0C0C0"/>
                    </a:outerShdw>
                  </a:effectLst>
                  <a:latin typeface="Calibri" pitchFamily="34" charset="0"/>
                </a:rPr>
                <a:t> de livro: </a:t>
              </a:r>
              <a:r>
                <a:rPr lang="pt-BR" sz="900" dirty="0">
                  <a:solidFill>
                    <a:srgbClr val="0070C0"/>
                  </a:solidFill>
                  <a:latin typeface="Arial" charset="0"/>
                </a:rPr>
                <a:t>“</a:t>
              </a:r>
              <a:r>
                <a:rPr lang="pt-BR" sz="900" i="1" dirty="0">
                  <a:solidFill>
                    <a:srgbClr val="0070C0"/>
                  </a:solidFill>
                  <a:latin typeface="Arial" charset="0"/>
                </a:rPr>
                <a:t>Recursos Minerais no Brasil </a:t>
              </a:r>
              <a:endParaRPr lang="pt-BR" sz="900" dirty="0"/>
            </a:p>
          </p:txBody>
        </p:sp>
      </p:grpSp>
    </p:spTree>
    <p:extLst>
      <p:ext uri="{BB962C8B-B14F-4D97-AF65-F5344CB8AC3E}">
        <p14:creationId xmlns:p14="http://schemas.microsoft.com/office/powerpoint/2010/main" val="132414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lum bright="-6000" contrast="10000"/>
          </a:blip>
          <a:srcRect l="3473" t="16754" r="13816" b="3744"/>
          <a:stretch>
            <a:fillRect/>
          </a:stretch>
        </p:blipFill>
        <p:spPr bwMode="auto">
          <a:xfrm>
            <a:off x="-36512" y="110500"/>
            <a:ext cx="6876256" cy="3534524"/>
          </a:xfrm>
          <a:prstGeom prst="rect">
            <a:avLst/>
          </a:prstGeom>
          <a:noFill/>
          <a:ln w="9525">
            <a:solidFill>
              <a:schemeClr val="tx1"/>
            </a:solidFill>
            <a:miter lim="800000"/>
            <a:headEnd/>
            <a:tailEnd/>
          </a:ln>
        </p:spPr>
      </p:pic>
      <p:sp>
        <p:nvSpPr>
          <p:cNvPr id="3" name="Rectangle 2"/>
          <p:cNvSpPr/>
          <p:nvPr/>
        </p:nvSpPr>
        <p:spPr>
          <a:xfrm>
            <a:off x="3757009" y="3212976"/>
            <a:ext cx="3181961" cy="369332"/>
          </a:xfrm>
          <a:prstGeom prst="rect">
            <a:avLst/>
          </a:prstGeom>
        </p:spPr>
        <p:txBody>
          <a:bodyPr wrap="none">
            <a:spAutoFit/>
          </a:bodyPr>
          <a:lstStyle/>
          <a:p>
            <a:r>
              <a:rPr lang="en-US" b="1">
                <a:solidFill>
                  <a:srgbClr val="FF0000"/>
                </a:solidFill>
                <a:effectLst>
                  <a:outerShdw blurRad="38100" dist="38100" dir="2700000" algn="tl">
                    <a:srgbClr val="000000">
                      <a:alpha val="43137"/>
                    </a:srgbClr>
                  </a:outerShdw>
                </a:effectLst>
              </a:rPr>
              <a:t>Gold </a:t>
            </a:r>
            <a:r>
              <a:rPr lang="en-US">
                <a:solidFill>
                  <a:srgbClr val="7030A0"/>
                </a:solidFill>
                <a:effectLst>
                  <a:outerShdw blurRad="38100" dist="38100" dir="2700000" algn="tl">
                    <a:srgbClr val="000000">
                      <a:alpha val="43137"/>
                    </a:srgbClr>
                  </a:outerShdw>
                </a:effectLst>
              </a:rPr>
              <a:t>deposit type average sizes</a:t>
            </a:r>
            <a:endParaRPr lang="pt-BR">
              <a:solidFill>
                <a:srgbClr val="7030A0"/>
              </a:solidFill>
              <a:effectLst>
                <a:outerShdw blurRad="38100" dist="38100" dir="2700000" algn="tl">
                  <a:srgbClr val="000000">
                    <a:alpha val="43137"/>
                  </a:srgbClr>
                </a:outerShdw>
              </a:effectLst>
            </a:endParaRPr>
          </a:p>
        </p:txBody>
      </p:sp>
      <p:sp>
        <p:nvSpPr>
          <p:cNvPr id="6" name="Rectangle 5"/>
          <p:cNvSpPr/>
          <p:nvPr/>
        </p:nvSpPr>
        <p:spPr>
          <a:xfrm>
            <a:off x="251520" y="6207695"/>
            <a:ext cx="3513286" cy="461665"/>
          </a:xfrm>
          <a:prstGeom prst="rect">
            <a:avLst/>
          </a:prstGeom>
        </p:spPr>
        <p:txBody>
          <a:bodyPr wrap="square">
            <a:spAutoFit/>
          </a:bodyPr>
          <a:lstStyle/>
          <a:p>
            <a:r>
              <a:rPr lang="en-US" sz="1200">
                <a:solidFill>
                  <a:srgbClr val="7030A0"/>
                </a:solidFill>
                <a:effectLst>
                  <a:outerShdw blurRad="38100" dist="38100" dir="2700000" algn="tl">
                    <a:srgbClr val="000000">
                      <a:alpha val="43137"/>
                    </a:srgbClr>
                  </a:outerShdw>
                </a:effectLst>
              </a:rPr>
              <a:t>Orogenic </a:t>
            </a:r>
            <a:r>
              <a:rPr lang="en-US" sz="1200" b="1">
                <a:solidFill>
                  <a:srgbClr val="FF0000"/>
                </a:solidFill>
                <a:effectLst>
                  <a:outerShdw blurRad="38100" dist="38100" dir="2700000" algn="tl">
                    <a:srgbClr val="000000">
                      <a:alpha val="43137"/>
                    </a:srgbClr>
                  </a:outerShdw>
                </a:effectLst>
              </a:rPr>
              <a:t>gold</a:t>
            </a:r>
            <a:r>
              <a:rPr lang="en-US" sz="1200">
                <a:solidFill>
                  <a:srgbClr val="7030A0"/>
                </a:solidFill>
                <a:effectLst>
                  <a:outerShdw blurRad="38100" dist="38100" dir="2700000" algn="tl">
                    <a:srgbClr val="000000">
                      <a:alpha val="43137"/>
                    </a:srgbClr>
                  </a:outerShdw>
                </a:effectLst>
              </a:rPr>
              <a:t> reserves plus resources for deposits with ≥3 Moz, subdivided by development </a:t>
            </a:r>
            <a:r>
              <a:rPr lang="pt-BR" sz="1200">
                <a:solidFill>
                  <a:srgbClr val="7030A0"/>
                </a:solidFill>
                <a:effectLst>
                  <a:outerShdw blurRad="38100" dist="38100" dir="2700000" algn="tl">
                    <a:srgbClr val="000000">
                      <a:alpha val="43137"/>
                    </a:srgbClr>
                  </a:outerShdw>
                </a:effectLst>
              </a:rPr>
              <a:t>stage.</a:t>
            </a:r>
          </a:p>
        </p:txBody>
      </p:sp>
      <p:grpSp>
        <p:nvGrpSpPr>
          <p:cNvPr id="2" name="Group 8"/>
          <p:cNvGrpSpPr/>
          <p:nvPr/>
        </p:nvGrpSpPr>
        <p:grpSpPr>
          <a:xfrm>
            <a:off x="236347" y="3930735"/>
            <a:ext cx="8656133" cy="2264456"/>
            <a:chOff x="236347" y="3672320"/>
            <a:chExt cx="8656133" cy="2264456"/>
          </a:xfrm>
        </p:grpSpPr>
        <p:pic>
          <p:nvPicPr>
            <p:cNvPr id="98307" name="Picture 3"/>
            <p:cNvPicPr>
              <a:picLocks noChangeAspect="1" noChangeArrowheads="1"/>
            </p:cNvPicPr>
            <p:nvPr/>
          </p:nvPicPr>
          <p:blipFill>
            <a:blip r:embed="rId3" cstate="print"/>
            <a:srcRect l="4795" t="4160" r="32698" b="3525"/>
            <a:stretch>
              <a:fillRect/>
            </a:stretch>
          </p:blipFill>
          <p:spPr bwMode="auto">
            <a:xfrm>
              <a:off x="236347" y="3674853"/>
              <a:ext cx="3711264" cy="2260121"/>
            </a:xfrm>
            <a:prstGeom prst="rect">
              <a:avLst/>
            </a:prstGeom>
            <a:noFill/>
            <a:ln w="9525">
              <a:solidFill>
                <a:schemeClr val="tx1"/>
              </a:solidFill>
              <a:miter lim="800000"/>
              <a:headEnd/>
              <a:tailEnd/>
            </a:ln>
          </p:spPr>
        </p:pic>
        <p:pic>
          <p:nvPicPr>
            <p:cNvPr id="5" name="Picture 3"/>
            <p:cNvPicPr>
              <a:picLocks noChangeAspect="1" noChangeArrowheads="1"/>
            </p:cNvPicPr>
            <p:nvPr/>
          </p:nvPicPr>
          <p:blipFill>
            <a:blip r:embed="rId3" cstate="print"/>
            <a:srcRect l="79430" t="4980" b="3173"/>
            <a:stretch>
              <a:fillRect/>
            </a:stretch>
          </p:blipFill>
          <p:spPr bwMode="auto">
            <a:xfrm>
              <a:off x="3947611" y="3684896"/>
              <a:ext cx="1221338" cy="2248656"/>
            </a:xfrm>
            <a:prstGeom prst="rect">
              <a:avLst/>
            </a:prstGeom>
            <a:noFill/>
            <a:ln w="9525">
              <a:solidFill>
                <a:schemeClr val="tx1"/>
              </a:solidFill>
              <a:miter lim="800000"/>
              <a:headEnd/>
              <a:tailEnd/>
            </a:ln>
          </p:spPr>
        </p:pic>
        <p:pic>
          <p:nvPicPr>
            <p:cNvPr id="98308" name="Picture 4"/>
            <p:cNvPicPr>
              <a:picLocks noChangeAspect="1" noChangeArrowheads="1"/>
            </p:cNvPicPr>
            <p:nvPr/>
          </p:nvPicPr>
          <p:blipFill>
            <a:blip r:embed="rId4" cstate="print"/>
            <a:srcRect r="38576" b="2239"/>
            <a:stretch>
              <a:fillRect/>
            </a:stretch>
          </p:blipFill>
          <p:spPr bwMode="auto">
            <a:xfrm>
              <a:off x="5180880" y="3672320"/>
              <a:ext cx="3711600" cy="2264456"/>
            </a:xfrm>
            <a:prstGeom prst="rect">
              <a:avLst/>
            </a:prstGeom>
            <a:noFill/>
            <a:ln w="9525">
              <a:solidFill>
                <a:schemeClr val="tx1"/>
              </a:solidFill>
              <a:miter lim="800000"/>
              <a:headEnd/>
              <a:tailEnd/>
            </a:ln>
          </p:spPr>
        </p:pic>
      </p:grpSp>
      <p:sp>
        <p:nvSpPr>
          <p:cNvPr id="10" name="Rectangle 9"/>
          <p:cNvSpPr/>
          <p:nvPr/>
        </p:nvSpPr>
        <p:spPr>
          <a:xfrm>
            <a:off x="5148064" y="6207695"/>
            <a:ext cx="3744416" cy="461665"/>
          </a:xfrm>
          <a:prstGeom prst="rect">
            <a:avLst/>
          </a:prstGeom>
        </p:spPr>
        <p:txBody>
          <a:bodyPr wrap="square">
            <a:spAutoFit/>
          </a:bodyPr>
          <a:lstStyle/>
          <a:p>
            <a:r>
              <a:rPr lang="en-US" sz="1200">
                <a:solidFill>
                  <a:srgbClr val="7030A0"/>
                </a:solidFill>
                <a:effectLst>
                  <a:outerShdw blurRad="38100" dist="38100" dir="2700000" algn="tl">
                    <a:srgbClr val="000000">
                      <a:alpha val="43137"/>
                    </a:srgbClr>
                  </a:outerShdw>
                </a:effectLst>
              </a:rPr>
              <a:t>Porphyry Cu-Au </a:t>
            </a:r>
            <a:r>
              <a:rPr lang="en-US" sz="1200" b="1">
                <a:solidFill>
                  <a:srgbClr val="FF0000"/>
                </a:solidFill>
                <a:effectLst>
                  <a:outerShdw blurRad="38100" dist="38100" dir="2700000" algn="tl">
                    <a:srgbClr val="000000">
                      <a:alpha val="43137"/>
                    </a:srgbClr>
                  </a:outerShdw>
                </a:effectLst>
              </a:rPr>
              <a:t>gold</a:t>
            </a:r>
            <a:r>
              <a:rPr lang="en-US" sz="1200">
                <a:solidFill>
                  <a:srgbClr val="7030A0"/>
                </a:solidFill>
                <a:effectLst>
                  <a:outerShdw blurRad="38100" dist="38100" dir="2700000" algn="tl">
                    <a:srgbClr val="000000">
                      <a:alpha val="43137"/>
                    </a:srgbClr>
                  </a:outerShdw>
                </a:effectLst>
              </a:rPr>
              <a:t> reserves plus resources for deposits with ≥3 Moz, subdivided by </a:t>
            </a:r>
            <a:r>
              <a:rPr lang="pt-BR" sz="1200">
                <a:solidFill>
                  <a:srgbClr val="7030A0"/>
                </a:solidFill>
                <a:effectLst>
                  <a:outerShdw blurRad="38100" dist="38100" dir="2700000" algn="tl">
                    <a:srgbClr val="000000">
                      <a:alpha val="43137"/>
                    </a:srgbClr>
                  </a:outerShdw>
                </a:effectLst>
              </a:rPr>
              <a:t>development stage.</a:t>
            </a:r>
          </a:p>
        </p:txBody>
      </p:sp>
      <p:pic>
        <p:nvPicPr>
          <p:cNvPr id="11" name="Picture 3"/>
          <p:cNvPicPr>
            <a:picLocks noChangeAspect="1" noChangeArrowheads="1"/>
          </p:cNvPicPr>
          <p:nvPr/>
        </p:nvPicPr>
        <p:blipFill>
          <a:blip r:embed="rId5" cstate="print"/>
          <a:srcRect/>
          <a:stretch>
            <a:fillRect/>
          </a:stretch>
        </p:blipFill>
        <p:spPr bwMode="auto">
          <a:xfrm>
            <a:off x="2149946" y="3671051"/>
            <a:ext cx="5086350" cy="266700"/>
          </a:xfrm>
          <a:prstGeom prst="rect">
            <a:avLst/>
          </a:prstGeom>
          <a:noFill/>
          <a:ln w="9525">
            <a:noFill/>
            <a:miter lim="800000"/>
            <a:headEnd/>
            <a:tailEnd/>
          </a:ln>
        </p:spPr>
      </p:pic>
      <p:pic>
        <p:nvPicPr>
          <p:cNvPr id="12" name="Picture 4"/>
          <p:cNvPicPr>
            <a:picLocks noChangeAspect="1" noChangeArrowheads="1"/>
          </p:cNvPicPr>
          <p:nvPr/>
        </p:nvPicPr>
        <p:blipFill>
          <a:blip r:embed="rId6" cstate="print"/>
          <a:srcRect/>
          <a:stretch>
            <a:fillRect/>
          </a:stretch>
        </p:blipFill>
        <p:spPr bwMode="auto">
          <a:xfrm>
            <a:off x="4240684" y="3666290"/>
            <a:ext cx="812477" cy="265124"/>
          </a:xfrm>
          <a:prstGeom prst="rect">
            <a:avLst/>
          </a:prstGeom>
          <a:noFill/>
          <a:ln w="9525">
            <a:noFill/>
            <a:miter lim="800000"/>
            <a:headEnd/>
            <a:tailEnd/>
          </a:ln>
        </p:spPr>
      </p:pic>
      <p:sp>
        <p:nvSpPr>
          <p:cNvPr id="13" name="Rectangle 12"/>
          <p:cNvSpPr/>
          <p:nvPr/>
        </p:nvSpPr>
        <p:spPr>
          <a:xfrm>
            <a:off x="6804248" y="144088"/>
            <a:ext cx="2376264" cy="1600438"/>
          </a:xfrm>
          <a:prstGeom prst="rect">
            <a:avLst/>
          </a:prstGeom>
        </p:spPr>
        <p:txBody>
          <a:bodyPr wrap="square">
            <a:spAutoFit/>
          </a:bodyPr>
          <a:lstStyle/>
          <a:p>
            <a:r>
              <a:rPr lang="en-US" sz="1400" dirty="0">
                <a:solidFill>
                  <a:srgbClr val="740000"/>
                </a:solidFill>
                <a:effectLst>
                  <a:outerShdw blurRad="38100" dist="38100" dir="2700000" algn="tl">
                    <a:srgbClr val="000000">
                      <a:alpha val="43137"/>
                    </a:srgbClr>
                  </a:outerShdw>
                </a:effectLst>
              </a:rPr>
              <a:t>“</a:t>
            </a:r>
            <a:r>
              <a:rPr lang="en-US" sz="1400" dirty="0">
                <a:solidFill>
                  <a:srgbClr val="FF0000"/>
                </a:solidFill>
                <a:effectLst>
                  <a:outerShdw blurRad="38100" dist="38100" dir="2700000" algn="tl">
                    <a:srgbClr val="000000">
                      <a:alpha val="43137"/>
                    </a:srgbClr>
                  </a:outerShdw>
                </a:effectLst>
              </a:rPr>
              <a:t>Unloved</a:t>
            </a:r>
            <a:r>
              <a:rPr lang="en-US" sz="1400" dirty="0">
                <a:solidFill>
                  <a:srgbClr val="740000"/>
                </a:solidFill>
                <a:effectLst>
                  <a:outerShdw blurRad="38100" dist="38100" dir="2700000" algn="tl">
                    <a:srgbClr val="000000">
                      <a:alpha val="43137"/>
                    </a:srgbClr>
                  </a:outerShdw>
                </a:effectLst>
              </a:rPr>
              <a:t>”:  deposits where resources have been stated for &gt; 10 years, yet project is still not moving  toward the construction stage, OR mining stopped prematurely due to local </a:t>
            </a:r>
            <a:r>
              <a:rPr lang="pt-BR" sz="1400" dirty="0" err="1">
                <a:solidFill>
                  <a:srgbClr val="740000"/>
                </a:solidFill>
                <a:effectLst>
                  <a:outerShdw blurRad="38100" dist="38100" dir="2700000" algn="tl">
                    <a:srgbClr val="000000">
                      <a:alpha val="43137"/>
                    </a:srgbClr>
                  </a:outerShdw>
                </a:effectLst>
              </a:rPr>
              <a:t>protest</a:t>
            </a:r>
            <a:endParaRPr lang="pt-BR" sz="1400" dirty="0">
              <a:solidFill>
                <a:srgbClr val="740000"/>
              </a:solidFill>
              <a:effectLst>
                <a:outerShdw blurRad="38100" dist="38100" dir="2700000" algn="tl">
                  <a:srgbClr val="000000">
                    <a:alpha val="43137"/>
                  </a:srgbClr>
                </a:outerShdw>
              </a:effectLst>
            </a:endParaRPr>
          </a:p>
        </p:txBody>
      </p:sp>
      <p:grpSp>
        <p:nvGrpSpPr>
          <p:cNvPr id="18" name="Group 17">
            <a:extLst>
              <a:ext uri="{FF2B5EF4-FFF2-40B4-BE49-F238E27FC236}">
                <a16:creationId xmlns:a16="http://schemas.microsoft.com/office/drawing/2014/main" id="{EA826F14-2874-4056-A57B-1A1222B9D597}"/>
              </a:ext>
            </a:extLst>
          </p:cNvPr>
          <p:cNvGrpSpPr/>
          <p:nvPr/>
        </p:nvGrpSpPr>
        <p:grpSpPr>
          <a:xfrm>
            <a:off x="-108520" y="188640"/>
            <a:ext cx="9252520" cy="5832648"/>
            <a:chOff x="-108520" y="692696"/>
            <a:chExt cx="9252520" cy="5832648"/>
          </a:xfrm>
        </p:grpSpPr>
        <p:sp>
          <p:nvSpPr>
            <p:cNvPr id="19" name="Rectangle: Rounded Corners 18">
              <a:extLst>
                <a:ext uri="{FF2B5EF4-FFF2-40B4-BE49-F238E27FC236}">
                  <a16:creationId xmlns:a16="http://schemas.microsoft.com/office/drawing/2014/main" id="{D9185D04-D2A2-470F-AC59-2C1E883A287C}"/>
                </a:ext>
              </a:extLst>
            </p:cNvPr>
            <p:cNvSpPr/>
            <p:nvPr/>
          </p:nvSpPr>
          <p:spPr>
            <a:xfrm>
              <a:off x="-108520" y="692696"/>
              <a:ext cx="9252520" cy="58326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2">
              <a:extLst>
                <a:ext uri="{FF2B5EF4-FFF2-40B4-BE49-F238E27FC236}">
                  <a16:creationId xmlns:a16="http://schemas.microsoft.com/office/drawing/2014/main" id="{2A7D5C94-8B6A-4643-B4BA-ABEF90430BC8}"/>
                </a:ext>
              </a:extLst>
            </p:cNvPr>
            <p:cNvPicPr>
              <a:picLocks noChangeAspect="1" noChangeArrowheads="1"/>
            </p:cNvPicPr>
            <p:nvPr/>
          </p:nvPicPr>
          <p:blipFill>
            <a:blip r:embed="rId7" cstate="print"/>
            <a:srcRect/>
            <a:stretch>
              <a:fillRect/>
            </a:stretch>
          </p:blipFill>
          <p:spPr bwMode="auto">
            <a:xfrm>
              <a:off x="-57559" y="1749009"/>
              <a:ext cx="9201559" cy="2448272"/>
            </a:xfrm>
            <a:prstGeom prst="rect">
              <a:avLst/>
            </a:prstGeom>
            <a:noFill/>
            <a:ln w="9525">
              <a:noFill/>
              <a:miter lim="800000"/>
              <a:headEnd/>
              <a:tailEnd/>
            </a:ln>
          </p:spPr>
        </p:pic>
        <p:pic>
          <p:nvPicPr>
            <p:cNvPr id="21" name="Picture 20">
              <a:extLst>
                <a:ext uri="{FF2B5EF4-FFF2-40B4-BE49-F238E27FC236}">
                  <a16:creationId xmlns:a16="http://schemas.microsoft.com/office/drawing/2014/main" id="{DA1EC3A6-1D80-4FA0-B8B8-9EE6458090B8}"/>
                </a:ext>
              </a:extLst>
            </p:cNvPr>
            <p:cNvPicPr>
              <a:picLocks noChangeAspect="1" noChangeArrowheads="1"/>
            </p:cNvPicPr>
            <p:nvPr/>
          </p:nvPicPr>
          <p:blipFill>
            <a:blip r:embed="rId5" cstate="print"/>
            <a:srcRect/>
            <a:stretch>
              <a:fillRect/>
            </a:stretch>
          </p:blipFill>
          <p:spPr bwMode="auto">
            <a:xfrm>
              <a:off x="2293962" y="4052239"/>
              <a:ext cx="5086350" cy="266700"/>
            </a:xfrm>
            <a:prstGeom prst="rect">
              <a:avLst/>
            </a:prstGeom>
            <a:noFill/>
            <a:ln w="9525">
              <a:noFill/>
              <a:miter lim="800000"/>
              <a:headEnd/>
              <a:tailEnd/>
            </a:ln>
          </p:spPr>
        </p:pic>
        <p:pic>
          <p:nvPicPr>
            <p:cNvPr id="22" name="Picture 21">
              <a:extLst>
                <a:ext uri="{FF2B5EF4-FFF2-40B4-BE49-F238E27FC236}">
                  <a16:creationId xmlns:a16="http://schemas.microsoft.com/office/drawing/2014/main" id="{3812DCE5-E540-41B4-99E0-DE8A60DC6ABE}"/>
                </a:ext>
              </a:extLst>
            </p:cNvPr>
            <p:cNvPicPr>
              <a:picLocks noChangeAspect="1" noChangeArrowheads="1"/>
            </p:cNvPicPr>
            <p:nvPr/>
          </p:nvPicPr>
          <p:blipFill>
            <a:blip r:embed="rId6" cstate="print"/>
            <a:srcRect/>
            <a:stretch>
              <a:fillRect/>
            </a:stretch>
          </p:blipFill>
          <p:spPr bwMode="auto">
            <a:xfrm>
              <a:off x="4384700" y="4047478"/>
              <a:ext cx="812477" cy="265124"/>
            </a:xfrm>
            <a:prstGeom prst="rect">
              <a:avLst/>
            </a:prstGeom>
            <a:noFill/>
            <a:ln w="9525">
              <a:noFill/>
              <a:miter lim="800000"/>
              <a:headEnd/>
              <a:tailEnd/>
            </a:ln>
          </p:spPr>
        </p:pic>
      </p:grpSp>
    </p:spTree>
    <p:extLst>
      <p:ext uri="{BB962C8B-B14F-4D97-AF65-F5344CB8AC3E}">
        <p14:creationId xmlns:p14="http://schemas.microsoft.com/office/powerpoint/2010/main" val="95545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This map shows you which countries have most of the world's gold">
            <a:extLst>
              <a:ext uri="{FF2B5EF4-FFF2-40B4-BE49-F238E27FC236}">
                <a16:creationId xmlns:a16="http://schemas.microsoft.com/office/drawing/2014/main" id="{57555F8D-0FAF-48EA-8D4A-ABA12FE8D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792" y="356468"/>
            <a:ext cx="8572500" cy="64293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CF29D5C-FD50-40A3-B26C-F1ECF897B4D5}"/>
              </a:ext>
            </a:extLst>
          </p:cNvPr>
          <p:cNvSpPr/>
          <p:nvPr/>
        </p:nvSpPr>
        <p:spPr>
          <a:xfrm>
            <a:off x="356492" y="-60160"/>
            <a:ext cx="9112052" cy="461665"/>
          </a:xfrm>
          <a:prstGeom prst="rect">
            <a:avLst/>
          </a:prstGeom>
        </p:spPr>
        <p:txBody>
          <a:bodyPr wrap="square">
            <a:spAutoFit/>
          </a:bodyPr>
          <a:lstStyle/>
          <a:p>
            <a:r>
              <a:rPr lang="en-GB" sz="2400" b="1" dirty="0">
                <a:solidFill>
                  <a:srgbClr val="3333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88% of the total </a:t>
            </a:r>
            <a:r>
              <a:rPr lang="en-GB" sz="2400" b="1" dirty="0">
                <a:solidFill>
                  <a:srgbClr val="FF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gold </a:t>
            </a:r>
            <a:r>
              <a:rPr lang="en-GB" sz="2400" b="1" dirty="0">
                <a:solidFill>
                  <a:srgbClr val="3333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reserves is held by only 20 countries (in %):</a:t>
            </a:r>
            <a:endParaRPr lang="en-GB" sz="2400" dirty="0">
              <a:solidFill>
                <a:srgbClr val="3333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90D4A64F-1732-49DF-8864-2661323F5800}"/>
              </a:ext>
            </a:extLst>
          </p:cNvPr>
          <p:cNvSpPr/>
          <p:nvPr/>
        </p:nvSpPr>
        <p:spPr>
          <a:xfrm>
            <a:off x="253285" y="1196752"/>
            <a:ext cx="2158475" cy="553998"/>
          </a:xfrm>
          <a:prstGeom prst="rect">
            <a:avLst/>
          </a:prstGeom>
        </p:spPr>
        <p:txBody>
          <a:bodyPr wrap="square">
            <a:spAutoFit/>
          </a:bodyPr>
          <a:lstStyle/>
          <a:p>
            <a:r>
              <a:rPr lang="en-GB" sz="1000" dirty="0">
                <a:solidFill>
                  <a:schemeClr val="bg1"/>
                </a:solidFill>
                <a:hlinkClick r:id="rId3">
                  <a:extLst>
                    <a:ext uri="{A12FA001-AC4F-418D-AE19-62706E023703}">
                      <ahyp:hlinkClr xmlns:ahyp="http://schemas.microsoft.com/office/drawing/2018/hyperlinkcolor" val="tx"/>
                    </a:ext>
                  </a:extLst>
                </a:hlinkClick>
              </a:rPr>
              <a:t>https://www.mining.com/web/this-map-shows-you-which-countries-have-most-of-the-worlds-gold/</a:t>
            </a:r>
            <a:endParaRPr lang="en-GB" sz="1000" dirty="0">
              <a:solidFill>
                <a:schemeClr val="bg1"/>
              </a:solidFill>
            </a:endParaRPr>
          </a:p>
        </p:txBody>
      </p:sp>
    </p:spTree>
    <p:extLst>
      <p:ext uri="{BB962C8B-B14F-4D97-AF65-F5344CB8AC3E}">
        <p14:creationId xmlns:p14="http://schemas.microsoft.com/office/powerpoint/2010/main" val="25406888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96DE93E-FFC2-46D9-B672-8754D12965B7}"/>
              </a:ext>
            </a:extLst>
          </p:cNvPr>
          <p:cNvGrpSpPr/>
          <p:nvPr/>
        </p:nvGrpSpPr>
        <p:grpSpPr>
          <a:xfrm>
            <a:off x="216024" y="-280644"/>
            <a:ext cx="6876256" cy="6877996"/>
            <a:chOff x="0" y="-280644"/>
            <a:chExt cx="6876256" cy="6877996"/>
          </a:xfrm>
        </p:grpSpPr>
        <p:pic>
          <p:nvPicPr>
            <p:cNvPr id="2" name="Picture 1">
              <a:extLst>
                <a:ext uri="{FF2B5EF4-FFF2-40B4-BE49-F238E27FC236}">
                  <a16:creationId xmlns:a16="http://schemas.microsoft.com/office/drawing/2014/main" id="{1373960D-10C8-4DAE-B909-8E050A8C9BCC}"/>
                </a:ext>
              </a:extLst>
            </p:cNvPr>
            <p:cNvPicPr>
              <a:picLocks noChangeAspect="1"/>
            </p:cNvPicPr>
            <p:nvPr/>
          </p:nvPicPr>
          <p:blipFill>
            <a:blip r:embed="rId2"/>
            <a:stretch>
              <a:fillRect/>
            </a:stretch>
          </p:blipFill>
          <p:spPr>
            <a:xfrm>
              <a:off x="0" y="407697"/>
              <a:ext cx="6876256" cy="6189655"/>
            </a:xfrm>
            <a:prstGeom prst="rect">
              <a:avLst/>
            </a:prstGeom>
          </p:spPr>
        </p:pic>
        <p:sp>
          <p:nvSpPr>
            <p:cNvPr id="3" name="Rectangle 2">
              <a:extLst>
                <a:ext uri="{FF2B5EF4-FFF2-40B4-BE49-F238E27FC236}">
                  <a16:creationId xmlns:a16="http://schemas.microsoft.com/office/drawing/2014/main" id="{D78C1693-30F7-4A75-A31D-C5F95ACB6A08}"/>
                </a:ext>
              </a:extLst>
            </p:cNvPr>
            <p:cNvSpPr/>
            <p:nvPr/>
          </p:nvSpPr>
          <p:spPr>
            <a:xfrm>
              <a:off x="4043159" y="2468148"/>
              <a:ext cx="2376264" cy="553998"/>
            </a:xfrm>
            <a:prstGeom prst="rect">
              <a:avLst/>
            </a:prstGeom>
          </p:spPr>
          <p:txBody>
            <a:bodyPr wrap="square">
              <a:spAutoFit/>
            </a:bodyPr>
            <a:lstStyle/>
            <a:p>
              <a:r>
                <a:rPr lang="pt-BR" sz="1000" dirty="0">
                  <a:solidFill>
                    <a:srgbClr val="A162D0"/>
                  </a:solidFill>
                  <a:effectLst>
                    <a:outerShdw blurRad="38100" dist="38100" dir="2700000" algn="tl">
                      <a:srgbClr val="000000">
                        <a:alpha val="43137"/>
                      </a:srgbClr>
                    </a:outerShdw>
                  </a:effectLst>
                </a:rPr>
                <a:t>https://investingnews.com/daily/resource-investing/precious-metals-investing/gold-investing/largest-gold-mines/</a:t>
              </a:r>
            </a:p>
          </p:txBody>
        </p:sp>
        <p:sp>
          <p:nvSpPr>
            <p:cNvPr id="4" name="Rectangle 2">
              <a:extLst>
                <a:ext uri="{FF2B5EF4-FFF2-40B4-BE49-F238E27FC236}">
                  <a16:creationId xmlns:a16="http://schemas.microsoft.com/office/drawing/2014/main" id="{F194759F-03AE-4750-9F4E-A09E7BF856A7}"/>
                </a:ext>
              </a:extLst>
            </p:cNvPr>
            <p:cNvSpPr txBox="1">
              <a:spLocks noChangeArrowheads="1"/>
            </p:cNvSpPr>
            <p:nvPr/>
          </p:nvSpPr>
          <p:spPr>
            <a:xfrm>
              <a:off x="1415081" y="-280644"/>
              <a:ext cx="3528392" cy="9528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mj-lt"/>
                  <a:ea typeface="+mj-ea"/>
                  <a:cs typeface="+mj-cs"/>
                </a:rPr>
                <a:t>Top 10 </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Gold</a:t>
              </a:r>
              <a:r>
                <a:rPr kumimoji="0" 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mj-lt"/>
                  <a:ea typeface="+mj-ea"/>
                  <a:cs typeface="+mj-cs"/>
                </a:rPr>
                <a:t> Mines</a:t>
              </a:r>
            </a:p>
          </p:txBody>
        </p:sp>
        <p:sp>
          <p:nvSpPr>
            <p:cNvPr id="5" name="Rectangle 4">
              <a:extLst>
                <a:ext uri="{FF2B5EF4-FFF2-40B4-BE49-F238E27FC236}">
                  <a16:creationId xmlns:a16="http://schemas.microsoft.com/office/drawing/2014/main" id="{FCA6C363-9A08-4C95-A0BA-55F8FCE3923D}"/>
                </a:ext>
              </a:extLst>
            </p:cNvPr>
            <p:cNvSpPr/>
            <p:nvPr/>
          </p:nvSpPr>
          <p:spPr>
            <a:xfrm>
              <a:off x="1555844" y="5005846"/>
              <a:ext cx="3079048" cy="369332"/>
            </a:xfrm>
            <a:prstGeom prst="rect">
              <a:avLst/>
            </a:prstGeom>
          </p:spPr>
          <p:txBody>
            <a:bodyPr wrap="none">
              <a:spAutoFit/>
            </a:bodyPr>
            <a:lstStyle/>
            <a:p>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OROGENIC (intrusion-related) </a:t>
              </a:r>
              <a:endParaRPr lang="pt-BR" dirty="0">
                <a:solidFill>
                  <a:srgbClr val="FF0000"/>
                </a:solidFill>
              </a:endParaRPr>
            </a:p>
          </p:txBody>
        </p:sp>
        <p:sp>
          <p:nvSpPr>
            <p:cNvPr id="6" name="Rectangle 5">
              <a:extLst>
                <a:ext uri="{FF2B5EF4-FFF2-40B4-BE49-F238E27FC236}">
                  <a16:creationId xmlns:a16="http://schemas.microsoft.com/office/drawing/2014/main" id="{A38B8B36-3C9F-49B5-BF39-C5640D076D81}"/>
                </a:ext>
              </a:extLst>
            </p:cNvPr>
            <p:cNvSpPr/>
            <p:nvPr/>
          </p:nvSpPr>
          <p:spPr>
            <a:xfrm>
              <a:off x="2068095" y="2598370"/>
              <a:ext cx="1431779" cy="363226"/>
            </a:xfrm>
            <a:prstGeom prst="rect">
              <a:avLst/>
            </a:prstGeom>
          </p:spPr>
          <p:txBody>
            <a:bodyPr wrap="none">
              <a:spAutoFit/>
            </a:bodyPr>
            <a:lstStyle/>
            <a:p>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CARLIN-type</a:t>
              </a:r>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endParaRPr lang="pt-BR" dirty="0">
                <a:solidFill>
                  <a:srgbClr val="FF0000"/>
                </a:solidFill>
              </a:endParaRPr>
            </a:p>
          </p:txBody>
        </p:sp>
        <p:sp>
          <p:nvSpPr>
            <p:cNvPr id="7" name="Rectangle 6">
              <a:extLst>
                <a:ext uri="{FF2B5EF4-FFF2-40B4-BE49-F238E27FC236}">
                  <a16:creationId xmlns:a16="http://schemas.microsoft.com/office/drawing/2014/main" id="{B2824BA8-BD7F-46A9-BBB8-6FB529BA9AB7}"/>
                </a:ext>
              </a:extLst>
            </p:cNvPr>
            <p:cNvSpPr/>
            <p:nvPr/>
          </p:nvSpPr>
          <p:spPr>
            <a:xfrm>
              <a:off x="1407838" y="407300"/>
              <a:ext cx="2565574" cy="369332"/>
            </a:xfrm>
            <a:prstGeom prst="rect">
              <a:avLst/>
            </a:prstGeom>
          </p:spPr>
          <p:txBody>
            <a:bodyPr wrap="none">
              <a:spAutoFit/>
            </a:bodyPr>
            <a:lstStyle/>
            <a:p>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PORPHRY COPPER-type</a:t>
              </a:r>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endParaRPr lang="pt-BR" dirty="0">
                <a:solidFill>
                  <a:srgbClr val="FF0000"/>
                </a:solidFill>
              </a:endParaRPr>
            </a:p>
          </p:txBody>
        </p:sp>
      </p:grpSp>
    </p:spTree>
    <p:extLst>
      <p:ext uri="{BB962C8B-B14F-4D97-AF65-F5344CB8AC3E}">
        <p14:creationId xmlns:p14="http://schemas.microsoft.com/office/powerpoint/2010/main" val="115338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F2D5432-1191-4ADA-9110-C6564D46ED22}"/>
              </a:ext>
            </a:extLst>
          </p:cNvPr>
          <p:cNvGrpSpPr/>
          <p:nvPr/>
        </p:nvGrpSpPr>
        <p:grpSpPr>
          <a:xfrm>
            <a:off x="216024" y="982"/>
            <a:ext cx="9108504" cy="6832148"/>
            <a:chOff x="0" y="-90683"/>
            <a:chExt cx="9108504" cy="6832148"/>
          </a:xfrm>
        </p:grpSpPr>
        <p:pic>
          <p:nvPicPr>
            <p:cNvPr id="2" name="Picture 1">
              <a:extLst>
                <a:ext uri="{FF2B5EF4-FFF2-40B4-BE49-F238E27FC236}">
                  <a16:creationId xmlns:a16="http://schemas.microsoft.com/office/drawing/2014/main" id="{D7A2AC2D-FE77-4990-B5B5-5D78A4897336}"/>
                </a:ext>
              </a:extLst>
            </p:cNvPr>
            <p:cNvPicPr>
              <a:picLocks noChangeAspect="1"/>
            </p:cNvPicPr>
            <p:nvPr/>
          </p:nvPicPr>
          <p:blipFill>
            <a:blip r:embed="rId2"/>
            <a:stretch>
              <a:fillRect/>
            </a:stretch>
          </p:blipFill>
          <p:spPr>
            <a:xfrm>
              <a:off x="0" y="-52254"/>
              <a:ext cx="6247979" cy="2185854"/>
            </a:xfrm>
            <a:prstGeom prst="rect">
              <a:avLst/>
            </a:prstGeom>
          </p:spPr>
        </p:pic>
        <p:pic>
          <p:nvPicPr>
            <p:cNvPr id="4" name="Picture 3">
              <a:extLst>
                <a:ext uri="{FF2B5EF4-FFF2-40B4-BE49-F238E27FC236}">
                  <a16:creationId xmlns:a16="http://schemas.microsoft.com/office/drawing/2014/main" id="{6665FEA6-00FB-42D3-B180-C63C261C1D73}"/>
                </a:ext>
              </a:extLst>
            </p:cNvPr>
            <p:cNvPicPr>
              <a:picLocks noChangeAspect="1"/>
            </p:cNvPicPr>
            <p:nvPr/>
          </p:nvPicPr>
          <p:blipFill>
            <a:blip r:embed="rId3"/>
            <a:stretch>
              <a:fillRect/>
            </a:stretch>
          </p:blipFill>
          <p:spPr>
            <a:xfrm>
              <a:off x="5033" y="2107183"/>
              <a:ext cx="6244184" cy="4634282"/>
            </a:xfrm>
            <a:prstGeom prst="rect">
              <a:avLst/>
            </a:prstGeom>
          </p:spPr>
        </p:pic>
        <p:sp>
          <p:nvSpPr>
            <p:cNvPr id="5" name="Rectangle 4">
              <a:extLst>
                <a:ext uri="{FF2B5EF4-FFF2-40B4-BE49-F238E27FC236}">
                  <a16:creationId xmlns:a16="http://schemas.microsoft.com/office/drawing/2014/main" id="{D6FC4D2C-AF90-4E31-8833-86CC3A812795}"/>
                </a:ext>
              </a:extLst>
            </p:cNvPr>
            <p:cNvSpPr/>
            <p:nvPr/>
          </p:nvSpPr>
          <p:spPr>
            <a:xfrm>
              <a:off x="2111640" y="-90683"/>
              <a:ext cx="1431779" cy="363226"/>
            </a:xfrm>
            <a:prstGeom prst="rect">
              <a:avLst/>
            </a:prstGeom>
          </p:spPr>
          <p:txBody>
            <a:bodyPr wrap="none">
              <a:spAutoFit/>
            </a:bodyPr>
            <a:lstStyle/>
            <a:p>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CARLIN-type</a:t>
              </a:r>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endParaRPr lang="pt-BR" dirty="0">
                <a:solidFill>
                  <a:srgbClr val="FF0000"/>
                </a:solidFill>
              </a:endParaRPr>
            </a:p>
          </p:txBody>
        </p:sp>
        <p:sp>
          <p:nvSpPr>
            <p:cNvPr id="6" name="Rectangle 5">
              <a:extLst>
                <a:ext uri="{FF2B5EF4-FFF2-40B4-BE49-F238E27FC236}">
                  <a16:creationId xmlns:a16="http://schemas.microsoft.com/office/drawing/2014/main" id="{4B288AFE-0B83-4E2E-9561-21F31AF07B7E}"/>
                </a:ext>
              </a:extLst>
            </p:cNvPr>
            <p:cNvSpPr/>
            <p:nvPr/>
          </p:nvSpPr>
          <p:spPr>
            <a:xfrm>
              <a:off x="1303293" y="4718188"/>
              <a:ext cx="1270861" cy="369332"/>
            </a:xfrm>
            <a:prstGeom prst="rect">
              <a:avLst/>
            </a:prstGeom>
          </p:spPr>
          <p:txBody>
            <a:bodyPr wrap="none">
              <a:spAutoFit/>
            </a:bodyPr>
            <a:lstStyle/>
            <a:p>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OROGENIC </a:t>
              </a:r>
              <a:endParaRPr lang="pt-BR" dirty="0">
                <a:solidFill>
                  <a:srgbClr val="FF0000"/>
                </a:solidFill>
              </a:endParaRPr>
            </a:p>
          </p:txBody>
        </p:sp>
        <p:sp>
          <p:nvSpPr>
            <p:cNvPr id="7" name="Rectangle 6">
              <a:extLst>
                <a:ext uri="{FF2B5EF4-FFF2-40B4-BE49-F238E27FC236}">
                  <a16:creationId xmlns:a16="http://schemas.microsoft.com/office/drawing/2014/main" id="{0B17B11A-73F7-42AF-8E9C-CFA29793A632}"/>
                </a:ext>
              </a:extLst>
            </p:cNvPr>
            <p:cNvSpPr/>
            <p:nvPr/>
          </p:nvSpPr>
          <p:spPr>
            <a:xfrm>
              <a:off x="3383868" y="2154981"/>
              <a:ext cx="2376264" cy="553998"/>
            </a:xfrm>
            <a:prstGeom prst="rect">
              <a:avLst/>
            </a:prstGeom>
          </p:spPr>
          <p:txBody>
            <a:bodyPr wrap="square">
              <a:spAutoFit/>
            </a:bodyPr>
            <a:lstStyle/>
            <a:p>
              <a:r>
                <a:rPr lang="pt-BR" sz="1000" dirty="0">
                  <a:solidFill>
                    <a:srgbClr val="A162D0"/>
                  </a:solidFill>
                  <a:effectLst>
                    <a:outerShdw blurRad="38100" dist="38100" dir="2700000" algn="tl">
                      <a:srgbClr val="000000">
                        <a:alpha val="43137"/>
                      </a:srgbClr>
                    </a:outerShdw>
                  </a:effectLst>
                </a:rPr>
                <a:t>https://investingnews.com/daily/resource-investing/precious-metals-investing/gold-investing/largest-gold-mines/</a:t>
              </a:r>
            </a:p>
          </p:txBody>
        </p:sp>
        <p:sp>
          <p:nvSpPr>
            <p:cNvPr id="8" name="Rectangle 2">
              <a:extLst>
                <a:ext uri="{FF2B5EF4-FFF2-40B4-BE49-F238E27FC236}">
                  <a16:creationId xmlns:a16="http://schemas.microsoft.com/office/drawing/2014/main" id="{3AEF2341-CD8A-4CDA-96EF-C32D619DFC43}"/>
                </a:ext>
              </a:extLst>
            </p:cNvPr>
            <p:cNvSpPr txBox="1">
              <a:spLocks noChangeArrowheads="1"/>
            </p:cNvSpPr>
            <p:nvPr/>
          </p:nvSpPr>
          <p:spPr>
            <a:xfrm>
              <a:off x="6257132" y="272543"/>
              <a:ext cx="2851372" cy="9528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mj-lt"/>
                  <a:ea typeface="+mj-ea"/>
                  <a:cs typeface="+mj-cs"/>
                </a:rPr>
                <a:t>Top 10 </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Gold</a:t>
              </a:r>
              <a:r>
                <a:rPr kumimoji="0" 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mj-lt"/>
                  <a:ea typeface="+mj-ea"/>
                  <a:cs typeface="+mj-cs"/>
                </a:rPr>
                <a:t> Mines</a:t>
              </a:r>
            </a:p>
          </p:txBody>
        </p:sp>
      </p:grpSp>
    </p:spTree>
    <p:extLst>
      <p:ext uri="{BB962C8B-B14F-4D97-AF65-F5344CB8AC3E}">
        <p14:creationId xmlns:p14="http://schemas.microsoft.com/office/powerpoint/2010/main" val="1732809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909A7D6-79F5-4C68-A067-4951AB14CF4B}"/>
              </a:ext>
            </a:extLst>
          </p:cNvPr>
          <p:cNvGrpSpPr/>
          <p:nvPr/>
        </p:nvGrpSpPr>
        <p:grpSpPr>
          <a:xfrm>
            <a:off x="345030" y="79396"/>
            <a:ext cx="7107290" cy="5869884"/>
            <a:chOff x="-11049" y="-280644"/>
            <a:chExt cx="7107290" cy="5869884"/>
          </a:xfrm>
        </p:grpSpPr>
        <p:pic>
          <p:nvPicPr>
            <p:cNvPr id="2" name="Picture 1">
              <a:extLst>
                <a:ext uri="{FF2B5EF4-FFF2-40B4-BE49-F238E27FC236}">
                  <a16:creationId xmlns:a16="http://schemas.microsoft.com/office/drawing/2014/main" id="{0D9DDBA5-E895-49A3-84B2-A5D21576C254}"/>
                </a:ext>
              </a:extLst>
            </p:cNvPr>
            <p:cNvPicPr>
              <a:picLocks noChangeAspect="1"/>
            </p:cNvPicPr>
            <p:nvPr/>
          </p:nvPicPr>
          <p:blipFill>
            <a:blip r:embed="rId2"/>
            <a:stretch>
              <a:fillRect/>
            </a:stretch>
          </p:blipFill>
          <p:spPr>
            <a:xfrm>
              <a:off x="-11049" y="841060"/>
              <a:ext cx="7096241" cy="2498409"/>
            </a:xfrm>
            <a:prstGeom prst="rect">
              <a:avLst/>
            </a:prstGeom>
          </p:spPr>
        </p:pic>
        <p:pic>
          <p:nvPicPr>
            <p:cNvPr id="4" name="Picture 3">
              <a:extLst>
                <a:ext uri="{FF2B5EF4-FFF2-40B4-BE49-F238E27FC236}">
                  <a16:creationId xmlns:a16="http://schemas.microsoft.com/office/drawing/2014/main" id="{84FD6775-B8DC-46E6-8B5F-BB652450E2B9}"/>
                </a:ext>
              </a:extLst>
            </p:cNvPr>
            <p:cNvPicPr>
              <a:picLocks noChangeAspect="1"/>
            </p:cNvPicPr>
            <p:nvPr/>
          </p:nvPicPr>
          <p:blipFill>
            <a:blip r:embed="rId3"/>
            <a:stretch>
              <a:fillRect/>
            </a:stretch>
          </p:blipFill>
          <p:spPr>
            <a:xfrm>
              <a:off x="0" y="3339469"/>
              <a:ext cx="7096241" cy="2249771"/>
            </a:xfrm>
            <a:prstGeom prst="rect">
              <a:avLst/>
            </a:prstGeom>
          </p:spPr>
        </p:pic>
        <p:sp>
          <p:nvSpPr>
            <p:cNvPr id="5" name="Rectangle 4">
              <a:extLst>
                <a:ext uri="{FF2B5EF4-FFF2-40B4-BE49-F238E27FC236}">
                  <a16:creationId xmlns:a16="http://schemas.microsoft.com/office/drawing/2014/main" id="{F1B92B84-3FA6-4CE2-B9B7-C0AE344C1A97}"/>
                </a:ext>
              </a:extLst>
            </p:cNvPr>
            <p:cNvSpPr/>
            <p:nvPr/>
          </p:nvSpPr>
          <p:spPr>
            <a:xfrm>
              <a:off x="908301" y="786470"/>
              <a:ext cx="4888454" cy="369332"/>
            </a:xfrm>
            <a:prstGeom prst="rect">
              <a:avLst/>
            </a:prstGeom>
          </p:spPr>
          <p:txBody>
            <a:bodyPr wrap="none">
              <a:spAutoFit/>
            </a:bodyPr>
            <a:lstStyle/>
            <a:p>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Transition PORPHRY GOLD-type to LS GOLD-type</a:t>
              </a:r>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endParaRPr lang="pt-BR" dirty="0">
                <a:solidFill>
                  <a:srgbClr val="FF0000"/>
                </a:solidFill>
              </a:endParaRPr>
            </a:p>
          </p:txBody>
        </p:sp>
        <p:sp>
          <p:nvSpPr>
            <p:cNvPr id="8" name="Rectangle 7">
              <a:extLst>
                <a:ext uri="{FF2B5EF4-FFF2-40B4-BE49-F238E27FC236}">
                  <a16:creationId xmlns:a16="http://schemas.microsoft.com/office/drawing/2014/main" id="{F73A66F2-FDAC-49D5-9FD2-7CDB4A31EC60}"/>
                </a:ext>
              </a:extLst>
            </p:cNvPr>
            <p:cNvSpPr/>
            <p:nvPr/>
          </p:nvSpPr>
          <p:spPr>
            <a:xfrm>
              <a:off x="1868561" y="3336655"/>
              <a:ext cx="2271391" cy="369332"/>
            </a:xfrm>
            <a:prstGeom prst="rect">
              <a:avLst/>
            </a:prstGeom>
          </p:spPr>
          <p:txBody>
            <a:bodyPr wrap="none">
              <a:spAutoFit/>
            </a:bodyPr>
            <a:lstStyle/>
            <a:p>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HS GOLD-SILVER-type</a:t>
              </a:r>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endParaRPr lang="pt-BR" dirty="0">
                <a:solidFill>
                  <a:srgbClr val="FF0000"/>
                </a:solidFill>
              </a:endParaRPr>
            </a:p>
          </p:txBody>
        </p:sp>
        <p:sp>
          <p:nvSpPr>
            <p:cNvPr id="9" name="Rectangle 8">
              <a:extLst>
                <a:ext uri="{FF2B5EF4-FFF2-40B4-BE49-F238E27FC236}">
                  <a16:creationId xmlns:a16="http://schemas.microsoft.com/office/drawing/2014/main" id="{702E7506-FB3B-40D5-A7CC-22AFF0E4E378}"/>
                </a:ext>
              </a:extLst>
            </p:cNvPr>
            <p:cNvSpPr/>
            <p:nvPr/>
          </p:nvSpPr>
          <p:spPr>
            <a:xfrm>
              <a:off x="4424440" y="3520577"/>
              <a:ext cx="2376264" cy="553998"/>
            </a:xfrm>
            <a:prstGeom prst="rect">
              <a:avLst/>
            </a:prstGeom>
          </p:spPr>
          <p:txBody>
            <a:bodyPr wrap="square">
              <a:spAutoFit/>
            </a:bodyPr>
            <a:lstStyle/>
            <a:p>
              <a:r>
                <a:rPr lang="pt-BR" sz="1000" dirty="0">
                  <a:solidFill>
                    <a:srgbClr val="A162D0"/>
                  </a:solidFill>
                  <a:effectLst>
                    <a:outerShdw blurRad="38100" dist="38100" dir="2700000" algn="tl">
                      <a:srgbClr val="000000">
                        <a:alpha val="43137"/>
                      </a:srgbClr>
                    </a:outerShdw>
                  </a:effectLst>
                </a:rPr>
                <a:t>https://investingnews.com/daily/resource-investing/precious-metals-investing/gold-investing/largest-gold-mines/</a:t>
              </a:r>
            </a:p>
          </p:txBody>
        </p:sp>
        <p:sp>
          <p:nvSpPr>
            <p:cNvPr id="10" name="Rectangle 2">
              <a:extLst>
                <a:ext uri="{FF2B5EF4-FFF2-40B4-BE49-F238E27FC236}">
                  <a16:creationId xmlns:a16="http://schemas.microsoft.com/office/drawing/2014/main" id="{C1E92EB4-C475-4696-ABE7-A656F8C6D2BA}"/>
                </a:ext>
              </a:extLst>
            </p:cNvPr>
            <p:cNvSpPr txBox="1">
              <a:spLocks noChangeArrowheads="1"/>
            </p:cNvSpPr>
            <p:nvPr/>
          </p:nvSpPr>
          <p:spPr>
            <a:xfrm>
              <a:off x="1415081" y="-280644"/>
              <a:ext cx="3528392" cy="9528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mj-lt"/>
                  <a:ea typeface="+mj-ea"/>
                  <a:cs typeface="+mj-cs"/>
                </a:rPr>
                <a:t>Top 10 </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Gold</a:t>
              </a:r>
              <a:r>
                <a:rPr kumimoji="0" 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mj-lt"/>
                  <a:ea typeface="+mj-ea"/>
                  <a:cs typeface="+mj-cs"/>
                </a:rPr>
                <a:t> Mines</a:t>
              </a:r>
            </a:p>
          </p:txBody>
        </p:sp>
      </p:grpSp>
    </p:spTree>
    <p:extLst>
      <p:ext uri="{BB962C8B-B14F-4D97-AF65-F5344CB8AC3E}">
        <p14:creationId xmlns:p14="http://schemas.microsoft.com/office/powerpoint/2010/main" val="922796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3233DD6-9DFD-409B-8B9B-3E8E0AFD1C1D}"/>
              </a:ext>
            </a:extLst>
          </p:cNvPr>
          <p:cNvGrpSpPr/>
          <p:nvPr/>
        </p:nvGrpSpPr>
        <p:grpSpPr>
          <a:xfrm>
            <a:off x="21325" y="-280644"/>
            <a:ext cx="7825470" cy="6373940"/>
            <a:chOff x="21325" y="-280644"/>
            <a:chExt cx="7825470" cy="6373940"/>
          </a:xfrm>
        </p:grpSpPr>
        <p:pic>
          <p:nvPicPr>
            <p:cNvPr id="2" name="Picture 1">
              <a:extLst>
                <a:ext uri="{FF2B5EF4-FFF2-40B4-BE49-F238E27FC236}">
                  <a16:creationId xmlns:a16="http://schemas.microsoft.com/office/drawing/2014/main" id="{38584CC6-AF6F-492E-9C71-61716799D828}"/>
                </a:ext>
              </a:extLst>
            </p:cNvPr>
            <p:cNvPicPr>
              <a:picLocks noChangeAspect="1"/>
            </p:cNvPicPr>
            <p:nvPr/>
          </p:nvPicPr>
          <p:blipFill>
            <a:blip r:embed="rId2"/>
            <a:stretch>
              <a:fillRect/>
            </a:stretch>
          </p:blipFill>
          <p:spPr>
            <a:xfrm>
              <a:off x="21325" y="657984"/>
              <a:ext cx="7825470" cy="5435312"/>
            </a:xfrm>
            <a:prstGeom prst="rect">
              <a:avLst/>
            </a:prstGeom>
          </p:spPr>
        </p:pic>
        <p:sp>
          <p:nvSpPr>
            <p:cNvPr id="3" name="Rectangle 2">
              <a:extLst>
                <a:ext uri="{FF2B5EF4-FFF2-40B4-BE49-F238E27FC236}">
                  <a16:creationId xmlns:a16="http://schemas.microsoft.com/office/drawing/2014/main" id="{6474A86D-E690-4C2C-A081-CEB05D623DAC}"/>
                </a:ext>
              </a:extLst>
            </p:cNvPr>
            <p:cNvSpPr/>
            <p:nvPr/>
          </p:nvSpPr>
          <p:spPr>
            <a:xfrm>
              <a:off x="1187625" y="692696"/>
              <a:ext cx="1296144" cy="369332"/>
            </a:xfrm>
            <a:prstGeom prst="rect">
              <a:avLst/>
            </a:prstGeom>
          </p:spPr>
          <p:txBody>
            <a:bodyPr wrap="square">
              <a:spAutoFit/>
            </a:bodyPr>
            <a:lstStyle/>
            <a:p>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OROGENIC   </a:t>
              </a:r>
              <a:endParaRPr lang="pt-BR" dirty="0">
                <a:solidFill>
                  <a:srgbClr val="FF0000"/>
                </a:solidFill>
              </a:endParaRPr>
            </a:p>
          </p:txBody>
        </p:sp>
        <p:sp>
          <p:nvSpPr>
            <p:cNvPr id="4" name="Rectangle 3">
              <a:extLst>
                <a:ext uri="{FF2B5EF4-FFF2-40B4-BE49-F238E27FC236}">
                  <a16:creationId xmlns:a16="http://schemas.microsoft.com/office/drawing/2014/main" id="{32A72BD5-1FA8-4D38-AEAF-DFE2A13A0DAA}"/>
                </a:ext>
              </a:extLst>
            </p:cNvPr>
            <p:cNvSpPr/>
            <p:nvPr/>
          </p:nvSpPr>
          <p:spPr>
            <a:xfrm>
              <a:off x="1770353" y="3365118"/>
              <a:ext cx="3953775" cy="369332"/>
            </a:xfrm>
            <a:prstGeom prst="rect">
              <a:avLst/>
            </a:prstGeom>
          </p:spPr>
          <p:txBody>
            <a:bodyPr wrap="none">
              <a:spAutoFit/>
            </a:bodyPr>
            <a:lstStyle/>
            <a:p>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r>
                <a:rPr lang="en-AU" b="1" u="sng"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ALKALIC PORPHRY GOLD-COPPER-type</a:t>
              </a:r>
              <a:r>
                <a:rPr lang="en-AU" sz="1200" dirty="0">
                  <a:solidFill>
                    <a:srgbClr val="FF0000"/>
                  </a:solidFill>
                  <a:effectLst>
                    <a:outerShdw blurRad="38100" dist="38100" dir="2700000" algn="tl">
                      <a:srgbClr val="000000">
                        <a:alpha val="43137"/>
                      </a:srgbClr>
                    </a:outerShdw>
                  </a:effectLst>
                  <a:ea typeface="Calibri" panose="020F0502020204030204" pitchFamily="34" charset="0"/>
                  <a:cs typeface="Times New Roman" panose="02020603050405020304" pitchFamily="18" charset="0"/>
                </a:rPr>
                <a:t> </a:t>
              </a:r>
              <a:endParaRPr lang="pt-BR" dirty="0">
                <a:solidFill>
                  <a:srgbClr val="FF0000"/>
                </a:solidFill>
              </a:endParaRPr>
            </a:p>
          </p:txBody>
        </p:sp>
        <p:sp>
          <p:nvSpPr>
            <p:cNvPr id="5" name="Rectangle 4">
              <a:extLst>
                <a:ext uri="{FF2B5EF4-FFF2-40B4-BE49-F238E27FC236}">
                  <a16:creationId xmlns:a16="http://schemas.microsoft.com/office/drawing/2014/main" id="{F6B50586-FB66-485F-B1F2-BBE989D34816}"/>
                </a:ext>
              </a:extLst>
            </p:cNvPr>
            <p:cNvSpPr/>
            <p:nvPr/>
          </p:nvSpPr>
          <p:spPr>
            <a:xfrm>
              <a:off x="4932040" y="657984"/>
              <a:ext cx="2376264" cy="553998"/>
            </a:xfrm>
            <a:prstGeom prst="rect">
              <a:avLst/>
            </a:prstGeom>
          </p:spPr>
          <p:txBody>
            <a:bodyPr wrap="square">
              <a:spAutoFit/>
            </a:bodyPr>
            <a:lstStyle/>
            <a:p>
              <a:r>
                <a:rPr lang="pt-BR" sz="1000" dirty="0">
                  <a:solidFill>
                    <a:srgbClr val="A162D0"/>
                  </a:solidFill>
                  <a:effectLst>
                    <a:outerShdw blurRad="38100" dist="38100" dir="2700000" algn="tl">
                      <a:srgbClr val="000000">
                        <a:alpha val="43137"/>
                      </a:srgbClr>
                    </a:outerShdw>
                  </a:effectLst>
                </a:rPr>
                <a:t>https://investingnews.com/daily/resource-investing/precious-metals-investing/gold-investing/largest-gold-mines/</a:t>
              </a:r>
            </a:p>
          </p:txBody>
        </p:sp>
        <p:sp>
          <p:nvSpPr>
            <p:cNvPr id="6" name="Rectangle 2">
              <a:extLst>
                <a:ext uri="{FF2B5EF4-FFF2-40B4-BE49-F238E27FC236}">
                  <a16:creationId xmlns:a16="http://schemas.microsoft.com/office/drawing/2014/main" id="{94E5E785-BC16-4400-B389-DDF944FECE53}"/>
                </a:ext>
              </a:extLst>
            </p:cNvPr>
            <p:cNvSpPr txBox="1">
              <a:spLocks noChangeArrowheads="1"/>
            </p:cNvSpPr>
            <p:nvPr/>
          </p:nvSpPr>
          <p:spPr>
            <a:xfrm>
              <a:off x="1415081" y="-280644"/>
              <a:ext cx="3528392" cy="95286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mj-lt"/>
                  <a:ea typeface="+mj-ea"/>
                  <a:cs typeface="+mj-cs"/>
                </a:rPr>
                <a:t>Top 10 </a:t>
              </a: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rPr>
                <a:t>Gold </a:t>
              </a:r>
              <a:r>
                <a:rPr kumimoji="0" lang="en-US" sz="3200" b="1" i="0" u="none" strike="noStrike" kern="1200" cap="none" spc="0" normalizeH="0" baseline="0" noProof="0" dirty="0">
                  <a:ln>
                    <a:noFill/>
                  </a:ln>
                  <a:solidFill>
                    <a:srgbClr val="FFFFCC"/>
                  </a:solidFill>
                  <a:effectLst>
                    <a:outerShdw blurRad="38100" dist="38100" dir="2700000" algn="tl">
                      <a:srgbClr val="000000">
                        <a:alpha val="43137"/>
                      </a:srgbClr>
                    </a:outerShdw>
                  </a:effectLst>
                  <a:uLnTx/>
                  <a:uFillTx/>
                  <a:latin typeface="+mj-lt"/>
                  <a:ea typeface="+mj-ea"/>
                  <a:cs typeface="+mj-cs"/>
                </a:rPr>
                <a:t>Mines</a:t>
              </a:r>
            </a:p>
          </p:txBody>
        </p:sp>
      </p:grpSp>
    </p:spTree>
    <p:extLst>
      <p:ext uri="{BB962C8B-B14F-4D97-AF65-F5344CB8AC3E}">
        <p14:creationId xmlns:p14="http://schemas.microsoft.com/office/powerpoint/2010/main" val="4197569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496" y="1014402"/>
            <a:ext cx="8424936" cy="4862870"/>
          </a:xfrm>
          <a:prstGeom prst="rect">
            <a:avLst/>
          </a:prstGeom>
          <a:solidFill>
            <a:schemeClr val="tx1"/>
          </a:solidFill>
        </p:spPr>
        <p:txBody>
          <a:bodyPr wrap="square">
            <a:spAutoFit/>
          </a:bodyPr>
          <a:lstStyle/>
          <a:p>
            <a:endParaRPr lang="pt-BR" dirty="0"/>
          </a:p>
          <a:p>
            <a:pPr algn="ctr">
              <a:spcAft>
                <a:spcPts val="1200"/>
              </a:spcAft>
            </a:pPr>
            <a:r>
              <a:rPr lang="en-US" sz="4700" dirty="0">
                <a:solidFill>
                  <a:srgbClr val="D03C9B"/>
                </a:solidFill>
                <a:effectLst>
                  <a:outerShdw blurRad="38100" dist="38100" dir="2700000" algn="tl">
                    <a:srgbClr val="000000">
                      <a:alpha val="43137"/>
                    </a:srgbClr>
                  </a:outerShdw>
                </a:effectLst>
              </a:rPr>
              <a:t>Mining of </a:t>
            </a:r>
            <a:r>
              <a:rPr lang="en-US" sz="4700" b="1" dirty="0">
                <a:solidFill>
                  <a:srgbClr val="FF0000"/>
                </a:solidFill>
                <a:effectLst>
                  <a:outerShdw blurRad="38100" dist="38100" dir="2700000" algn="tl">
                    <a:srgbClr val="000000">
                      <a:alpha val="43137"/>
                    </a:srgbClr>
                  </a:outerShdw>
                </a:effectLst>
              </a:rPr>
              <a:t>gold</a:t>
            </a:r>
            <a:r>
              <a:rPr lang="en-US" sz="4700" dirty="0">
                <a:solidFill>
                  <a:srgbClr val="D03C9B"/>
                </a:solidFill>
                <a:effectLst>
                  <a:outerShdw blurRad="38100" dist="38100" dir="2700000" algn="tl">
                    <a:srgbClr val="000000">
                      <a:alpha val="43137"/>
                    </a:srgbClr>
                  </a:outerShdw>
                </a:effectLst>
              </a:rPr>
              <a:t> stretches back at least </a:t>
            </a:r>
            <a:r>
              <a:rPr lang="pt-BR" sz="4700" dirty="0">
                <a:solidFill>
                  <a:srgbClr val="D03C9B"/>
                </a:solidFill>
                <a:effectLst>
                  <a:outerShdw blurRad="38100" dist="38100" dir="2700000" algn="tl">
                    <a:srgbClr val="000000">
                      <a:alpha val="43137"/>
                    </a:srgbClr>
                  </a:outerShdw>
                </a:effectLst>
              </a:rPr>
              <a:t>6,000 </a:t>
            </a:r>
            <a:r>
              <a:rPr lang="pt-BR" sz="4700" dirty="0" err="1">
                <a:solidFill>
                  <a:srgbClr val="D03C9B"/>
                </a:solidFill>
                <a:effectLst>
                  <a:outerShdw blurRad="38100" dist="38100" dir="2700000" algn="tl">
                    <a:srgbClr val="000000">
                      <a:alpha val="43137"/>
                    </a:srgbClr>
                  </a:outerShdw>
                </a:effectLst>
              </a:rPr>
              <a:t>years</a:t>
            </a:r>
            <a:r>
              <a:rPr lang="pt-BR" sz="4700" dirty="0">
                <a:solidFill>
                  <a:srgbClr val="D03C9B"/>
                </a:solidFill>
                <a:effectLst>
                  <a:outerShdw blurRad="38100" dist="38100" dir="2700000" algn="tl">
                    <a:srgbClr val="000000">
                      <a:alpha val="43137"/>
                    </a:srgbClr>
                  </a:outerShdw>
                </a:effectLst>
              </a:rPr>
              <a:t>.</a:t>
            </a:r>
          </a:p>
          <a:p>
            <a:pPr algn="ctr"/>
            <a:r>
              <a:rPr lang="pt-BR" sz="4700" dirty="0">
                <a:solidFill>
                  <a:srgbClr val="D03C9B"/>
                </a:solidFill>
                <a:effectLst>
                  <a:outerShdw blurRad="38100" dist="38100" dir="2700000" algn="tl">
                    <a:srgbClr val="000000">
                      <a:alpha val="43137"/>
                    </a:srgbClr>
                  </a:outerShdw>
                </a:effectLst>
              </a:rPr>
              <a:t>It </a:t>
            </a:r>
            <a:r>
              <a:rPr lang="pt-BR" sz="4700" dirty="0" err="1">
                <a:solidFill>
                  <a:srgbClr val="D03C9B"/>
                </a:solidFill>
                <a:effectLst>
                  <a:outerShdw blurRad="38100" dist="38100" dir="2700000" algn="tl">
                    <a:srgbClr val="000000">
                      <a:alpha val="43137"/>
                    </a:srgbClr>
                  </a:outerShdw>
                </a:effectLst>
              </a:rPr>
              <a:t>is</a:t>
            </a:r>
            <a:r>
              <a:rPr lang="pt-BR" sz="4700" dirty="0">
                <a:solidFill>
                  <a:srgbClr val="D03C9B"/>
                </a:solidFill>
                <a:effectLst>
                  <a:outerShdw blurRad="38100" dist="38100" dir="2700000" algn="tl">
                    <a:srgbClr val="000000">
                      <a:alpha val="43137"/>
                    </a:srgbClr>
                  </a:outerShdw>
                </a:effectLst>
              </a:rPr>
              <a:t> </a:t>
            </a:r>
            <a:r>
              <a:rPr lang="pt-BR" sz="4700" dirty="0" err="1">
                <a:solidFill>
                  <a:srgbClr val="D03C9B"/>
                </a:solidFill>
                <a:effectLst>
                  <a:outerShdw blurRad="38100" dist="38100" dir="2700000" algn="tl">
                    <a:srgbClr val="000000">
                      <a:alpha val="43137"/>
                    </a:srgbClr>
                  </a:outerShdw>
                </a:effectLst>
              </a:rPr>
              <a:t>only</a:t>
            </a:r>
            <a:r>
              <a:rPr lang="pt-BR" sz="4700" dirty="0">
                <a:solidFill>
                  <a:srgbClr val="D03C9B"/>
                </a:solidFill>
                <a:effectLst>
                  <a:outerShdw blurRad="38100" dist="38100" dir="2700000" algn="tl">
                    <a:srgbClr val="000000">
                      <a:alpha val="43137"/>
                    </a:srgbClr>
                  </a:outerShdw>
                </a:effectLst>
              </a:rPr>
              <a:t> </a:t>
            </a:r>
            <a:r>
              <a:rPr lang="en-US" sz="4700" dirty="0">
                <a:solidFill>
                  <a:srgbClr val="D03C9B"/>
                </a:solidFill>
                <a:effectLst>
                  <a:outerShdw blurRad="38100" dist="38100" dir="2700000" algn="tl">
                    <a:srgbClr val="000000">
                      <a:alpha val="43137"/>
                    </a:srgbClr>
                  </a:outerShdw>
                </a:effectLst>
              </a:rPr>
              <a:t>in the last 125 years that hard-rock </a:t>
            </a:r>
            <a:r>
              <a:rPr lang="en-US" sz="4700" b="1" dirty="0">
                <a:solidFill>
                  <a:srgbClr val="FF0000"/>
                </a:solidFill>
                <a:effectLst>
                  <a:outerShdw blurRad="38100" dist="38100" dir="2700000" algn="tl">
                    <a:srgbClr val="000000">
                      <a:alpha val="43137"/>
                    </a:srgbClr>
                  </a:outerShdw>
                </a:effectLst>
              </a:rPr>
              <a:t>gold</a:t>
            </a:r>
            <a:r>
              <a:rPr lang="en-US" sz="4700" dirty="0">
                <a:solidFill>
                  <a:srgbClr val="D03C9B"/>
                </a:solidFill>
                <a:effectLst>
                  <a:outerShdw blurRad="38100" dist="38100" dir="2700000" algn="tl">
                    <a:srgbClr val="000000">
                      <a:alpha val="43137"/>
                    </a:srgbClr>
                  </a:outerShdw>
                </a:effectLst>
              </a:rPr>
              <a:t> deposits other than </a:t>
            </a:r>
            <a:r>
              <a:rPr lang="en-US" sz="4700" dirty="0">
                <a:solidFill>
                  <a:srgbClr val="FFFF00"/>
                </a:solidFill>
                <a:effectLst>
                  <a:outerShdw blurRad="38100" dist="38100" dir="2700000" algn="tl">
                    <a:srgbClr val="000000">
                      <a:alpha val="43137"/>
                    </a:srgbClr>
                  </a:outerShdw>
                </a:effectLst>
              </a:rPr>
              <a:t>orogenic</a:t>
            </a:r>
            <a:r>
              <a:rPr lang="en-US" sz="4700" dirty="0">
                <a:solidFill>
                  <a:srgbClr val="D03C9B"/>
                </a:solidFill>
                <a:effectLst>
                  <a:outerShdw blurRad="38100" dist="38100" dir="2700000" algn="tl">
                    <a:srgbClr val="000000">
                      <a:alpha val="43137"/>
                    </a:srgbClr>
                  </a:outerShdw>
                </a:effectLst>
              </a:rPr>
              <a:t> and </a:t>
            </a:r>
            <a:r>
              <a:rPr lang="en-US" sz="4700" dirty="0">
                <a:solidFill>
                  <a:srgbClr val="FFFF00"/>
                </a:solidFill>
                <a:effectLst>
                  <a:outerShdw blurRad="38100" dist="38100" dir="2700000" algn="tl">
                    <a:srgbClr val="000000">
                      <a:alpha val="43137"/>
                    </a:srgbClr>
                  </a:outerShdw>
                </a:effectLst>
              </a:rPr>
              <a:t>epithermal</a:t>
            </a:r>
            <a:r>
              <a:rPr lang="en-US" sz="4700" dirty="0">
                <a:solidFill>
                  <a:srgbClr val="D03C9B"/>
                </a:solidFill>
                <a:effectLst>
                  <a:outerShdw blurRad="38100" dist="38100" dir="2700000" algn="tl">
                    <a:srgbClr val="000000">
                      <a:alpha val="43137"/>
                    </a:srgbClr>
                  </a:outerShdw>
                </a:effectLst>
              </a:rPr>
              <a:t> types have been worked.</a:t>
            </a:r>
            <a:endParaRPr lang="pt-BR" sz="4700" dirty="0">
              <a:solidFill>
                <a:srgbClr val="D03C9B"/>
              </a:solidFill>
              <a:effectLst>
                <a:outerShdw blurRad="38100" dist="38100" dir="2700000" algn="tl">
                  <a:srgbClr val="000000">
                    <a:alpha val="43137"/>
                  </a:srgbClr>
                </a:outerShdw>
              </a:effectLst>
            </a:endParaRPr>
          </a:p>
        </p:txBody>
      </p:sp>
      <p:grpSp>
        <p:nvGrpSpPr>
          <p:cNvPr id="20" name="Group 19">
            <a:extLst>
              <a:ext uri="{FF2B5EF4-FFF2-40B4-BE49-F238E27FC236}">
                <a16:creationId xmlns:a16="http://schemas.microsoft.com/office/drawing/2014/main" id="{1BA6DCD3-C46B-42F2-B565-EB9A49A7DACF}"/>
              </a:ext>
            </a:extLst>
          </p:cNvPr>
          <p:cNvGrpSpPr/>
          <p:nvPr/>
        </p:nvGrpSpPr>
        <p:grpSpPr>
          <a:xfrm>
            <a:off x="496813" y="64378"/>
            <a:ext cx="8647187" cy="6746361"/>
            <a:chOff x="530274" y="0"/>
            <a:chExt cx="8647187" cy="6862993"/>
          </a:xfrm>
        </p:grpSpPr>
        <p:grpSp>
          <p:nvGrpSpPr>
            <p:cNvPr id="21" name="Group 20">
              <a:extLst>
                <a:ext uri="{FF2B5EF4-FFF2-40B4-BE49-F238E27FC236}">
                  <a16:creationId xmlns:a16="http://schemas.microsoft.com/office/drawing/2014/main" id="{996135E7-AD36-4250-BD0A-09BDA9594F1F}"/>
                </a:ext>
              </a:extLst>
            </p:cNvPr>
            <p:cNvGrpSpPr/>
            <p:nvPr/>
          </p:nvGrpSpPr>
          <p:grpSpPr>
            <a:xfrm>
              <a:off x="530274" y="0"/>
              <a:ext cx="8647187" cy="6862993"/>
              <a:chOff x="0" y="0"/>
              <a:chExt cx="8647187" cy="6862993"/>
            </a:xfrm>
          </p:grpSpPr>
          <p:pic>
            <p:nvPicPr>
              <p:cNvPr id="23" name="Picture 22" descr="C:\Users\Lobato\Documents\Pages from SEG-Newsletter-98-2014-July.tif">
                <a:extLst>
                  <a:ext uri="{FF2B5EF4-FFF2-40B4-BE49-F238E27FC236}">
                    <a16:creationId xmlns:a16="http://schemas.microsoft.com/office/drawing/2014/main" id="{88C120B9-5ABC-4030-B3C4-79D7886FC0ED}"/>
                  </a:ext>
                </a:extLst>
              </p:cNvPr>
              <p:cNvPicPr>
                <a:picLocks noChangeAspect="1" noChangeArrowheads="1"/>
              </p:cNvPicPr>
              <p:nvPr/>
            </p:nvPicPr>
            <p:blipFill>
              <a:blip r:embed="rId2" cstate="print">
                <a:lum bright="5000" contrast="9000"/>
              </a:blip>
              <a:srcRect l="5738" t="33631" r="6111" b="4926"/>
              <a:stretch>
                <a:fillRect/>
              </a:stretch>
            </p:blipFill>
            <p:spPr bwMode="auto">
              <a:xfrm>
                <a:off x="0" y="0"/>
                <a:ext cx="7608498" cy="6862993"/>
              </a:xfrm>
              <a:prstGeom prst="rect">
                <a:avLst/>
              </a:prstGeom>
              <a:noFill/>
              <a:ln>
                <a:solidFill>
                  <a:schemeClr val="tx1"/>
                </a:solidFill>
              </a:ln>
            </p:spPr>
          </p:pic>
          <p:pic>
            <p:nvPicPr>
              <p:cNvPr id="24" name="Picture 23">
                <a:extLst>
                  <a:ext uri="{FF2B5EF4-FFF2-40B4-BE49-F238E27FC236}">
                    <a16:creationId xmlns:a16="http://schemas.microsoft.com/office/drawing/2014/main" id="{8A9DD5AC-A205-4C84-B0B3-9B62F5B75AFA}"/>
                  </a:ext>
                </a:extLst>
              </p:cNvPr>
              <p:cNvPicPr>
                <a:picLocks noChangeAspect="1" noChangeArrowheads="1"/>
              </p:cNvPicPr>
              <p:nvPr/>
            </p:nvPicPr>
            <p:blipFill>
              <a:blip r:embed="rId3" cstate="print"/>
              <a:srcRect/>
              <a:stretch>
                <a:fillRect/>
              </a:stretch>
            </p:blipFill>
            <p:spPr bwMode="auto">
              <a:xfrm>
                <a:off x="3560837" y="620688"/>
                <a:ext cx="5086350" cy="266700"/>
              </a:xfrm>
              <a:prstGeom prst="rect">
                <a:avLst/>
              </a:prstGeom>
              <a:noFill/>
              <a:ln w="9525">
                <a:noFill/>
                <a:miter lim="800000"/>
                <a:headEnd/>
                <a:tailEnd/>
              </a:ln>
            </p:spPr>
          </p:pic>
          <p:pic>
            <p:nvPicPr>
              <p:cNvPr id="25" name="Picture 24">
                <a:extLst>
                  <a:ext uri="{FF2B5EF4-FFF2-40B4-BE49-F238E27FC236}">
                    <a16:creationId xmlns:a16="http://schemas.microsoft.com/office/drawing/2014/main" id="{E28DCA25-3FAC-46B9-B05D-FE687C9EFAE5}"/>
                  </a:ext>
                </a:extLst>
              </p:cNvPr>
              <p:cNvPicPr>
                <a:picLocks noChangeAspect="1" noChangeArrowheads="1"/>
              </p:cNvPicPr>
              <p:nvPr/>
            </p:nvPicPr>
            <p:blipFill>
              <a:blip r:embed="rId4" cstate="print"/>
              <a:srcRect/>
              <a:stretch>
                <a:fillRect/>
              </a:stretch>
            </p:blipFill>
            <p:spPr bwMode="auto">
              <a:xfrm>
                <a:off x="5870650" y="615927"/>
                <a:ext cx="812477" cy="265124"/>
              </a:xfrm>
              <a:prstGeom prst="rect">
                <a:avLst/>
              </a:prstGeom>
              <a:noFill/>
              <a:ln w="9525">
                <a:noFill/>
                <a:miter lim="800000"/>
                <a:headEnd/>
                <a:tailEnd/>
              </a:ln>
            </p:spPr>
          </p:pic>
        </p:grpSp>
        <p:sp>
          <p:nvSpPr>
            <p:cNvPr id="22" name="Rectangle 21">
              <a:extLst>
                <a:ext uri="{FF2B5EF4-FFF2-40B4-BE49-F238E27FC236}">
                  <a16:creationId xmlns:a16="http://schemas.microsoft.com/office/drawing/2014/main" id="{FB620F53-58EF-4908-A201-DF852DD1FC77}"/>
                </a:ext>
              </a:extLst>
            </p:cNvPr>
            <p:cNvSpPr/>
            <p:nvPr/>
          </p:nvSpPr>
          <p:spPr>
            <a:xfrm>
              <a:off x="538072" y="188640"/>
              <a:ext cx="7609945" cy="375438"/>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43DE6F-F249-4AE8-8137-389CFAB4CC2A}"/>
              </a:ext>
            </a:extLst>
          </p:cNvPr>
          <p:cNvSpPr/>
          <p:nvPr/>
        </p:nvSpPr>
        <p:spPr>
          <a:xfrm>
            <a:off x="0" y="0"/>
            <a:ext cx="9036496" cy="1431161"/>
          </a:xfrm>
          <a:prstGeom prst="rect">
            <a:avLst/>
          </a:prstGeom>
        </p:spPr>
        <p:txBody>
          <a:bodyPr wrap="square">
            <a:spAutoFit/>
          </a:bodyPr>
          <a:lstStyle/>
          <a:p>
            <a:pPr>
              <a:spcAft>
                <a:spcPts val="600"/>
              </a:spcAft>
            </a:pPr>
            <a:r>
              <a:rPr lang="en-US" b="1" dirty="0">
                <a:solidFill>
                  <a:srgbClr val="FF0000"/>
                </a:solidFill>
                <a:effectLst>
                  <a:outerShdw blurRad="38100" dist="38100" dir="2700000" algn="tl">
                    <a:srgbClr val="000000">
                      <a:alpha val="43137"/>
                    </a:srgbClr>
                  </a:outerShdw>
                </a:effectLst>
                <a:latin typeface="Geometr415 Blk BT"/>
              </a:rPr>
              <a:t> </a:t>
            </a:r>
            <a:r>
              <a:rPr lang="en-US" dirty="0">
                <a:effectLst>
                  <a:outerShdw blurRad="38100" dist="38100" dir="2700000" algn="tl">
                    <a:srgbClr val="000000">
                      <a:alpha val="43137"/>
                    </a:srgbClr>
                  </a:outerShdw>
                </a:effectLst>
              </a:rPr>
              <a:t>Between 2007 and 2016 </a:t>
            </a:r>
            <a:r>
              <a:rPr lang="en-US" dirty="0">
                <a:solidFill>
                  <a:srgbClr val="D03C9B"/>
                </a:solidFill>
                <a:effectLst>
                  <a:outerShdw blurRad="38100" dist="38100" dir="2700000" algn="tl">
                    <a:srgbClr val="000000">
                      <a:alpha val="43137"/>
                    </a:srgbClr>
                  </a:outerShdw>
                </a:effectLst>
                <a:sym typeface="Wingdings" pitchFamily="2" charset="2"/>
              </a:rPr>
              <a:t></a:t>
            </a:r>
            <a:r>
              <a:rPr lang="en-US" dirty="0">
                <a:effectLst>
                  <a:outerShdw blurRad="38100" dist="38100" dir="2700000" algn="tl">
                    <a:srgbClr val="000000">
                      <a:alpha val="43137"/>
                    </a:srgbClr>
                  </a:outerShdw>
                </a:effectLst>
                <a:sym typeface="Wingdings" pitchFamily="2" charset="2"/>
              </a:rPr>
              <a:t> </a:t>
            </a:r>
            <a:r>
              <a:rPr lang="en-US" dirty="0">
                <a:effectLst>
                  <a:outerShdw blurRad="38100" dist="38100" dir="2700000" algn="tl">
                    <a:srgbClr val="000000">
                      <a:alpha val="43137"/>
                    </a:srgbClr>
                  </a:outerShdw>
                </a:effectLst>
              </a:rPr>
              <a:t>US$65 billion to discover US$30 billion in 320 </a:t>
            </a:r>
            <a:r>
              <a:rPr lang="en-US" b="1" dirty="0">
                <a:solidFill>
                  <a:srgbClr val="FF0000"/>
                </a:solidFill>
                <a:effectLst>
                  <a:outerShdw blurRad="38100" dist="38100" dir="2700000" algn="tl">
                    <a:srgbClr val="000000">
                      <a:alpha val="43137"/>
                    </a:srgbClr>
                  </a:outerShdw>
                </a:effectLst>
              </a:rPr>
              <a:t>gold </a:t>
            </a:r>
            <a:r>
              <a:rPr lang="en-US" dirty="0">
                <a:effectLst>
                  <a:outerShdw blurRad="38100" dist="38100" dir="2700000" algn="tl">
                    <a:srgbClr val="000000">
                      <a:alpha val="43137"/>
                    </a:srgbClr>
                  </a:outerShdw>
                </a:effectLst>
              </a:rPr>
              <a:t>deposits</a:t>
            </a:r>
          </a:p>
          <a:p>
            <a:pPr>
              <a:spcAft>
                <a:spcPts val="600"/>
              </a:spcAft>
            </a:pPr>
            <a:r>
              <a:rPr lang="en-US" b="1" dirty="0">
                <a:solidFill>
                  <a:srgbClr val="FF0000"/>
                </a:solidFill>
                <a:effectLst>
                  <a:outerShdw blurRad="38100" dist="38100" dir="2700000" algn="tl">
                    <a:srgbClr val="000000">
                      <a:alpha val="43137"/>
                    </a:srgbClr>
                  </a:outerShdw>
                </a:effectLst>
                <a:latin typeface="Geometr415 Blk BT"/>
              </a:rPr>
              <a:t> </a:t>
            </a:r>
            <a:r>
              <a:rPr lang="en-US" dirty="0">
                <a:effectLst>
                  <a:outerShdw blurRad="38100" dist="38100" dir="2700000" algn="tl">
                    <a:srgbClr val="000000">
                      <a:alpha val="43137"/>
                    </a:srgbClr>
                  </a:outerShdw>
                </a:effectLst>
              </a:rPr>
              <a:t>Only 4 &gt; 6 </a:t>
            </a:r>
            <a:r>
              <a:rPr lang="en-US" dirty="0" err="1">
                <a:effectLst>
                  <a:outerShdw blurRad="38100" dist="38100" dir="2700000" algn="tl">
                    <a:srgbClr val="000000">
                      <a:alpha val="43137"/>
                    </a:srgbClr>
                  </a:outerShdw>
                </a:effectLst>
              </a:rPr>
              <a:t>Moz</a:t>
            </a:r>
            <a:r>
              <a:rPr lang="en-US" dirty="0">
                <a:effectLst>
                  <a:outerShdw blurRad="38100" dist="38100" dir="2700000" algn="tl">
                    <a:srgbClr val="000000">
                      <a:alpha val="43137"/>
                    </a:srgbClr>
                  </a:outerShdw>
                </a:effectLst>
              </a:rPr>
              <a:t>, and only 17 of the smaller discoveries contained more than 1 </a:t>
            </a:r>
            <a:r>
              <a:rPr lang="en-US" dirty="0" err="1">
                <a:effectLst>
                  <a:outerShdw blurRad="38100" dist="38100" dir="2700000" algn="tl">
                    <a:srgbClr val="000000">
                      <a:alpha val="43137"/>
                    </a:srgbClr>
                  </a:outerShdw>
                </a:effectLst>
              </a:rPr>
              <a:t>Moz</a:t>
            </a:r>
            <a:endParaRPr lang="en-US" dirty="0">
              <a:effectLst>
                <a:outerShdw blurRad="38100" dist="38100" dir="2700000" algn="tl">
                  <a:srgbClr val="000000">
                    <a:alpha val="43137"/>
                  </a:srgbClr>
                </a:outerShdw>
              </a:effectLst>
            </a:endParaRPr>
          </a:p>
          <a:p>
            <a:pPr>
              <a:spcAft>
                <a:spcPts val="600"/>
              </a:spcAft>
            </a:pPr>
            <a:r>
              <a:rPr lang="en-US" b="1" dirty="0">
                <a:solidFill>
                  <a:srgbClr val="FF0000"/>
                </a:solidFill>
                <a:effectLst>
                  <a:outerShdw blurRad="38100" dist="38100" dir="2700000" algn="tl">
                    <a:srgbClr val="000000">
                      <a:alpha val="43137"/>
                    </a:srgbClr>
                  </a:outerShdw>
                </a:effectLst>
                <a:latin typeface="Geometr415 Blk BT"/>
              </a:rPr>
              <a:t> </a:t>
            </a:r>
            <a:r>
              <a:rPr lang="en-US" b="1" dirty="0">
                <a:solidFill>
                  <a:srgbClr val="FF0000"/>
                </a:solidFill>
                <a:effectLst>
                  <a:outerShdw blurRad="38100" dist="38100" dir="2700000" algn="tl">
                    <a:srgbClr val="000000">
                      <a:alpha val="43137"/>
                    </a:srgbClr>
                  </a:outerShdw>
                </a:effectLst>
              </a:rPr>
              <a:t>Gold</a:t>
            </a:r>
            <a:r>
              <a:rPr lang="en-US" dirty="0">
                <a:effectLst>
                  <a:outerShdw blurRad="38100" dist="38100" dir="2700000" algn="tl">
                    <a:srgbClr val="000000">
                      <a:alpha val="43137"/>
                    </a:srgbClr>
                  </a:outerShdw>
                </a:effectLst>
              </a:rPr>
              <a:t> exploration </a:t>
            </a:r>
            <a:r>
              <a:rPr lang="en-US" dirty="0">
                <a:solidFill>
                  <a:srgbClr val="D03C9B"/>
                </a:solidFill>
                <a:effectLst>
                  <a:outerShdw blurRad="38100" dist="38100" dir="2700000" algn="tl">
                    <a:srgbClr val="000000">
                      <a:alpha val="43137"/>
                    </a:srgbClr>
                  </a:outerShdw>
                </a:effectLst>
                <a:sym typeface="Wingdings" pitchFamily="2" charset="2"/>
              </a:rPr>
              <a:t></a:t>
            </a:r>
            <a:r>
              <a:rPr lang="en-US" dirty="0">
                <a:effectLst>
                  <a:outerShdw blurRad="38100" dist="38100" dir="2700000" algn="tl">
                    <a:srgbClr val="000000">
                      <a:alpha val="43137"/>
                    </a:srgbClr>
                  </a:outerShdw>
                </a:effectLst>
                <a:sym typeface="Wingdings" pitchFamily="2" charset="2"/>
              </a:rPr>
              <a:t> </a:t>
            </a:r>
            <a:r>
              <a:rPr lang="en-US" dirty="0">
                <a:effectLst>
                  <a:outerShdw blurRad="38100" dist="38100" dir="2700000" algn="tl">
                    <a:srgbClr val="000000">
                      <a:alpha val="43137"/>
                    </a:srgbClr>
                  </a:outerShdw>
                </a:effectLst>
              </a:rPr>
              <a:t>more directly exposed to investor confidence (compared to Cu…)</a:t>
            </a:r>
          </a:p>
          <a:p>
            <a:endParaRPr lang="pt-BR"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5931BD84-0BB6-4B1D-8175-E12FA7361488}"/>
              </a:ext>
            </a:extLst>
          </p:cNvPr>
          <p:cNvSpPr/>
          <p:nvPr/>
        </p:nvSpPr>
        <p:spPr>
          <a:xfrm>
            <a:off x="2555776" y="1196752"/>
            <a:ext cx="3024336" cy="369332"/>
          </a:xfrm>
          <a:prstGeom prst="rect">
            <a:avLst/>
          </a:prstGeom>
        </p:spPr>
        <p:txBody>
          <a:bodyPr wrap="square">
            <a:spAutoFit/>
          </a:bodyPr>
          <a:lstStyle/>
          <a:p>
            <a:pPr lvl="0"/>
            <a:r>
              <a:rPr lang="en-US" b="1" dirty="0">
                <a:solidFill>
                  <a:srgbClr val="FF0000"/>
                </a:solidFill>
                <a:effectLst>
                  <a:outerShdw blurRad="38100" dist="38100" dir="2700000" algn="tl">
                    <a:srgbClr val="000000">
                      <a:alpha val="43137"/>
                    </a:srgbClr>
                  </a:outerShdw>
                </a:effectLst>
                <a:latin typeface="Geometr415 Blk BT"/>
              </a:rPr>
              <a:t> </a:t>
            </a:r>
            <a:r>
              <a:rPr lang="en-US" dirty="0">
                <a:solidFill>
                  <a:prstClr val="black"/>
                </a:solidFill>
                <a:effectLst>
                  <a:outerShdw blurRad="38100" dist="38100" dir="2700000" algn="tl">
                    <a:srgbClr val="000000">
                      <a:alpha val="43137"/>
                    </a:srgbClr>
                  </a:outerShdw>
                </a:effectLst>
              </a:rPr>
              <a:t>From shallow to deep</a:t>
            </a:r>
          </a:p>
        </p:txBody>
      </p:sp>
      <p:grpSp>
        <p:nvGrpSpPr>
          <p:cNvPr id="14" name="Group 13">
            <a:extLst>
              <a:ext uri="{FF2B5EF4-FFF2-40B4-BE49-F238E27FC236}">
                <a16:creationId xmlns:a16="http://schemas.microsoft.com/office/drawing/2014/main" id="{773E8E96-48E8-4A9B-B2E8-7F9AD01A5124}"/>
              </a:ext>
            </a:extLst>
          </p:cNvPr>
          <p:cNvGrpSpPr/>
          <p:nvPr/>
        </p:nvGrpSpPr>
        <p:grpSpPr>
          <a:xfrm>
            <a:off x="827584" y="2062608"/>
            <a:ext cx="7994000" cy="4558188"/>
            <a:chOff x="341367" y="1810675"/>
            <a:chExt cx="8479105" cy="4930693"/>
          </a:xfrm>
        </p:grpSpPr>
        <p:pic>
          <p:nvPicPr>
            <p:cNvPr id="5" name="Picture 4">
              <a:extLst>
                <a:ext uri="{FF2B5EF4-FFF2-40B4-BE49-F238E27FC236}">
                  <a16:creationId xmlns:a16="http://schemas.microsoft.com/office/drawing/2014/main" id="{C89A64E3-B67D-4A9A-8E59-4C46F32292EE}"/>
                </a:ext>
              </a:extLst>
            </p:cNvPr>
            <p:cNvPicPr>
              <a:picLocks noChangeAspect="1"/>
            </p:cNvPicPr>
            <p:nvPr/>
          </p:nvPicPr>
          <p:blipFill>
            <a:blip r:embed="rId2"/>
            <a:stretch>
              <a:fillRect/>
            </a:stretch>
          </p:blipFill>
          <p:spPr>
            <a:xfrm>
              <a:off x="341367" y="1810675"/>
              <a:ext cx="8479105" cy="4930693"/>
            </a:xfrm>
            <a:prstGeom prst="rect">
              <a:avLst/>
            </a:prstGeom>
          </p:spPr>
        </p:pic>
        <p:sp>
          <p:nvSpPr>
            <p:cNvPr id="6" name="Rectangle 5">
              <a:extLst>
                <a:ext uri="{FF2B5EF4-FFF2-40B4-BE49-F238E27FC236}">
                  <a16:creationId xmlns:a16="http://schemas.microsoft.com/office/drawing/2014/main" id="{CFDD3957-49A1-42D1-A7AE-F6DE1F08547E}"/>
                </a:ext>
              </a:extLst>
            </p:cNvPr>
            <p:cNvSpPr/>
            <p:nvPr/>
          </p:nvSpPr>
          <p:spPr>
            <a:xfrm>
              <a:off x="3359932" y="2314731"/>
              <a:ext cx="3078088" cy="600164"/>
            </a:xfrm>
            <a:prstGeom prst="rect">
              <a:avLst/>
            </a:prstGeom>
          </p:spPr>
          <p:txBody>
            <a:bodyPr wrap="square">
              <a:spAutoFit/>
            </a:bodyPr>
            <a:lstStyle/>
            <a:p>
              <a:r>
                <a:rPr lang="en-GB" sz="1100" dirty="0">
                  <a:hlinkClick r:id="rId3"/>
                </a:rPr>
                <a:t>http://minexconsulting.com/wp-content/uploads/2019/12/AusIMM-Long-term-trends-in-gold-Explorn-Nov-2019-1.pdf</a:t>
              </a:r>
              <a:endParaRPr lang="en-GB" sz="1100" dirty="0"/>
            </a:p>
          </p:txBody>
        </p:sp>
        <p:sp>
          <p:nvSpPr>
            <p:cNvPr id="13" name="Rectangle 12">
              <a:extLst>
                <a:ext uri="{FF2B5EF4-FFF2-40B4-BE49-F238E27FC236}">
                  <a16:creationId xmlns:a16="http://schemas.microsoft.com/office/drawing/2014/main" id="{D0943B5F-BB1D-4A57-A635-F61740F5DBCD}"/>
                </a:ext>
              </a:extLst>
            </p:cNvPr>
            <p:cNvSpPr/>
            <p:nvPr/>
          </p:nvSpPr>
          <p:spPr>
            <a:xfrm>
              <a:off x="1495830" y="1812341"/>
              <a:ext cx="752341" cy="423785"/>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grpSp>
      <p:grpSp>
        <p:nvGrpSpPr>
          <p:cNvPr id="7" name="Group 6">
            <a:extLst>
              <a:ext uri="{FF2B5EF4-FFF2-40B4-BE49-F238E27FC236}">
                <a16:creationId xmlns:a16="http://schemas.microsoft.com/office/drawing/2014/main" id="{5EFCEB26-6531-4297-ADBB-1D0D838C3AFA}"/>
              </a:ext>
            </a:extLst>
          </p:cNvPr>
          <p:cNvGrpSpPr/>
          <p:nvPr/>
        </p:nvGrpSpPr>
        <p:grpSpPr>
          <a:xfrm>
            <a:off x="106908" y="2132856"/>
            <a:ext cx="8822680" cy="4354388"/>
            <a:chOff x="141858" y="1452017"/>
            <a:chExt cx="8822680" cy="4354388"/>
          </a:xfrm>
        </p:grpSpPr>
        <p:grpSp>
          <p:nvGrpSpPr>
            <p:cNvPr id="8" name="Group 16">
              <a:extLst>
                <a:ext uri="{FF2B5EF4-FFF2-40B4-BE49-F238E27FC236}">
                  <a16:creationId xmlns:a16="http://schemas.microsoft.com/office/drawing/2014/main" id="{347F1D60-5724-4C77-BACA-A2C400A6E663}"/>
                </a:ext>
              </a:extLst>
            </p:cNvPr>
            <p:cNvGrpSpPr/>
            <p:nvPr/>
          </p:nvGrpSpPr>
          <p:grpSpPr>
            <a:xfrm>
              <a:off x="141858" y="1452017"/>
              <a:ext cx="8822680" cy="4354388"/>
              <a:chOff x="141858" y="2027362"/>
              <a:chExt cx="8822680" cy="4354388"/>
            </a:xfrm>
          </p:grpSpPr>
          <p:pic>
            <p:nvPicPr>
              <p:cNvPr id="10" name="Picture 2">
                <a:extLst>
                  <a:ext uri="{FF2B5EF4-FFF2-40B4-BE49-F238E27FC236}">
                    <a16:creationId xmlns:a16="http://schemas.microsoft.com/office/drawing/2014/main" id="{E86A460B-1689-429C-96C8-CC61B773318B}"/>
                  </a:ext>
                </a:extLst>
              </p:cNvPr>
              <p:cNvPicPr>
                <a:picLocks noChangeAspect="1" noChangeArrowheads="1"/>
              </p:cNvPicPr>
              <p:nvPr/>
            </p:nvPicPr>
            <p:blipFill>
              <a:blip r:embed="rId4" cstate="print">
                <a:lum bright="-5000" contrast="10000"/>
              </a:blip>
              <a:srcRect l="7690" t="7939" r="4840" b="2373"/>
              <a:stretch>
                <a:fillRect/>
              </a:stretch>
            </p:blipFill>
            <p:spPr bwMode="auto">
              <a:xfrm>
                <a:off x="141858" y="2039893"/>
                <a:ext cx="8822630" cy="4341857"/>
              </a:xfrm>
              <a:prstGeom prst="rect">
                <a:avLst/>
              </a:prstGeom>
              <a:noFill/>
              <a:ln w="25400">
                <a:solidFill>
                  <a:schemeClr val="tx1"/>
                </a:solidFill>
                <a:miter lim="800000"/>
                <a:headEnd/>
                <a:tailEnd/>
              </a:ln>
            </p:spPr>
          </p:pic>
          <p:sp>
            <p:nvSpPr>
              <p:cNvPr id="11" name="Rectangle 2">
                <a:extLst>
                  <a:ext uri="{FF2B5EF4-FFF2-40B4-BE49-F238E27FC236}">
                    <a16:creationId xmlns:a16="http://schemas.microsoft.com/office/drawing/2014/main" id="{1B4B8290-9517-4668-899B-E0BE2B12E8B6}"/>
                  </a:ext>
                </a:extLst>
              </p:cNvPr>
              <p:cNvSpPr>
                <a:spLocks noChangeArrowheads="1"/>
              </p:cNvSpPr>
              <p:nvPr/>
            </p:nvSpPr>
            <p:spPr bwMode="auto">
              <a:xfrm>
                <a:off x="5956151" y="5373216"/>
                <a:ext cx="2880320" cy="954107"/>
              </a:xfrm>
              <a:prstGeom prst="rect">
                <a:avLst/>
              </a:prstGeom>
              <a:noFill/>
              <a:ln w="9525">
                <a:solidFill>
                  <a:schemeClr val="tx1"/>
                </a:solidFill>
                <a:miter lim="800000"/>
                <a:headEnd/>
                <a:tailEnd/>
              </a:ln>
            </p:spPr>
            <p:txBody>
              <a:bodyPr wrap="square">
                <a:spAutoFit/>
              </a:bodyPr>
              <a:lstStyle/>
              <a:p>
                <a:pPr algn="ctr"/>
                <a:r>
                  <a:rPr lang="en-US" sz="1400">
                    <a:solidFill>
                      <a:srgbClr val="C00000"/>
                    </a:solidFill>
                    <a:effectLst>
                      <a:outerShdw blurRad="38100" dist="38100" dir="2700000" algn="tl">
                        <a:srgbClr val="000000">
                          <a:alpha val="43137"/>
                        </a:srgbClr>
                      </a:outerShdw>
                    </a:effectLst>
                  </a:rPr>
                  <a:t>Rate of gold deposit discovery relative to exploration expenditure: number of reported discoveries and estimated unreported discoveries </a:t>
                </a:r>
                <a:endParaRPr lang="pt-BR" sz="2400">
                  <a:solidFill>
                    <a:srgbClr val="FFFF00"/>
                  </a:solidFill>
                  <a:effectLst>
                    <a:outerShdw blurRad="38100" dist="38100" dir="2700000" algn="tl">
                      <a:srgbClr val="000000">
                        <a:alpha val="43137"/>
                      </a:srgbClr>
                    </a:outerShdw>
                  </a:effectLst>
                </a:endParaRPr>
              </a:p>
            </p:txBody>
          </p:sp>
          <p:pic>
            <p:nvPicPr>
              <p:cNvPr id="12" name="Picture 2">
                <a:extLst>
                  <a:ext uri="{FF2B5EF4-FFF2-40B4-BE49-F238E27FC236}">
                    <a16:creationId xmlns:a16="http://schemas.microsoft.com/office/drawing/2014/main" id="{F6583712-DF71-4EF3-8C7E-D919BC338415}"/>
                  </a:ext>
                </a:extLst>
              </p:cNvPr>
              <p:cNvPicPr>
                <a:picLocks noChangeAspect="1" noChangeArrowheads="1"/>
              </p:cNvPicPr>
              <p:nvPr/>
            </p:nvPicPr>
            <p:blipFill>
              <a:blip r:embed="rId5" cstate="print"/>
              <a:srcRect/>
              <a:stretch>
                <a:fillRect/>
              </a:stretch>
            </p:blipFill>
            <p:spPr bwMode="auto">
              <a:xfrm>
                <a:off x="5316463" y="2027362"/>
                <a:ext cx="3648075" cy="314325"/>
              </a:xfrm>
              <a:prstGeom prst="rect">
                <a:avLst/>
              </a:prstGeom>
              <a:noFill/>
              <a:ln w="9525">
                <a:noFill/>
                <a:miter lim="800000"/>
                <a:headEnd/>
                <a:tailEnd/>
              </a:ln>
            </p:spPr>
          </p:pic>
        </p:grpSp>
        <p:sp>
          <p:nvSpPr>
            <p:cNvPr id="9" name="Rectangle 8">
              <a:extLst>
                <a:ext uri="{FF2B5EF4-FFF2-40B4-BE49-F238E27FC236}">
                  <a16:creationId xmlns:a16="http://schemas.microsoft.com/office/drawing/2014/main" id="{A00D8548-CABE-4B9D-BF37-41B48090D350}"/>
                </a:ext>
              </a:extLst>
            </p:cNvPr>
            <p:cNvSpPr/>
            <p:nvPr/>
          </p:nvSpPr>
          <p:spPr>
            <a:xfrm>
              <a:off x="2033906" y="1935515"/>
              <a:ext cx="459911" cy="269349"/>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grpSp>
      <p:pic>
        <p:nvPicPr>
          <p:cNvPr id="15" name="Picture 14">
            <a:extLst>
              <a:ext uri="{FF2B5EF4-FFF2-40B4-BE49-F238E27FC236}">
                <a16:creationId xmlns:a16="http://schemas.microsoft.com/office/drawing/2014/main" id="{BDFA0E06-8D63-49DA-A5FB-879560183F3B}"/>
              </a:ext>
            </a:extLst>
          </p:cNvPr>
          <p:cNvPicPr>
            <a:picLocks noChangeAspect="1"/>
          </p:cNvPicPr>
          <p:nvPr/>
        </p:nvPicPr>
        <p:blipFill>
          <a:blip r:embed="rId6"/>
          <a:stretch>
            <a:fillRect/>
          </a:stretch>
        </p:blipFill>
        <p:spPr>
          <a:xfrm>
            <a:off x="35496" y="1634644"/>
            <a:ext cx="9008268" cy="5178732"/>
          </a:xfrm>
          <a:prstGeom prst="rect">
            <a:avLst/>
          </a:prstGeom>
        </p:spPr>
      </p:pic>
    </p:spTree>
    <p:extLst>
      <p:ext uri="{BB962C8B-B14F-4D97-AF65-F5344CB8AC3E}">
        <p14:creationId xmlns:p14="http://schemas.microsoft.com/office/powerpoint/2010/main" val="135135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A3DC1D-4D38-4A12-A999-012C366031E9}"/>
              </a:ext>
            </a:extLst>
          </p:cNvPr>
          <p:cNvGrpSpPr/>
          <p:nvPr/>
        </p:nvGrpSpPr>
        <p:grpSpPr>
          <a:xfrm>
            <a:off x="-18181" y="1298377"/>
            <a:ext cx="9163773" cy="5190991"/>
            <a:chOff x="-18181" y="1298377"/>
            <a:chExt cx="9163773" cy="5190991"/>
          </a:xfrm>
        </p:grpSpPr>
        <p:pic>
          <p:nvPicPr>
            <p:cNvPr id="4" name="Picture 3">
              <a:extLst>
                <a:ext uri="{FF2B5EF4-FFF2-40B4-BE49-F238E27FC236}">
                  <a16:creationId xmlns:a16="http://schemas.microsoft.com/office/drawing/2014/main" id="{8CA37417-B1EC-4D19-876D-F1431CEE3F3C}"/>
                </a:ext>
              </a:extLst>
            </p:cNvPr>
            <p:cNvPicPr>
              <a:picLocks noChangeAspect="1"/>
            </p:cNvPicPr>
            <p:nvPr/>
          </p:nvPicPr>
          <p:blipFill>
            <a:blip r:embed="rId2"/>
            <a:stretch>
              <a:fillRect/>
            </a:stretch>
          </p:blipFill>
          <p:spPr>
            <a:xfrm>
              <a:off x="1592" y="1298377"/>
              <a:ext cx="9144000" cy="5190991"/>
            </a:xfrm>
            <a:prstGeom prst="rect">
              <a:avLst/>
            </a:prstGeom>
          </p:spPr>
        </p:pic>
        <p:sp>
          <p:nvSpPr>
            <p:cNvPr id="3" name="Rectangle 2">
              <a:extLst>
                <a:ext uri="{FF2B5EF4-FFF2-40B4-BE49-F238E27FC236}">
                  <a16:creationId xmlns:a16="http://schemas.microsoft.com/office/drawing/2014/main" id="{97FAB531-EEB7-4225-9B0C-34E0E4371B2D}"/>
                </a:ext>
              </a:extLst>
            </p:cNvPr>
            <p:cNvSpPr/>
            <p:nvPr/>
          </p:nvSpPr>
          <p:spPr>
            <a:xfrm>
              <a:off x="-18181" y="4930633"/>
              <a:ext cx="2520280" cy="646331"/>
            </a:xfrm>
            <a:prstGeom prst="rect">
              <a:avLst/>
            </a:prstGeom>
          </p:spPr>
          <p:txBody>
            <a:bodyPr wrap="square">
              <a:spAutoFit/>
            </a:bodyPr>
            <a:lstStyle/>
            <a:p>
              <a:r>
                <a:rPr lang="en-GB" sz="1200" dirty="0">
                  <a:hlinkClick r:id="rId3"/>
                </a:rPr>
                <a:t>https://www.spglobal.com/marketintelligence/en/documents/world-exploration-trends-march-2019.pdf</a:t>
              </a:r>
              <a:endParaRPr lang="en-GB" sz="1200" dirty="0"/>
            </a:p>
          </p:txBody>
        </p:sp>
      </p:grpSp>
      <p:grpSp>
        <p:nvGrpSpPr>
          <p:cNvPr id="5" name="Group 4">
            <a:extLst>
              <a:ext uri="{FF2B5EF4-FFF2-40B4-BE49-F238E27FC236}">
                <a16:creationId xmlns:a16="http://schemas.microsoft.com/office/drawing/2014/main" id="{FA9F66D5-A135-47F5-B664-B1A6F99C4859}"/>
              </a:ext>
            </a:extLst>
          </p:cNvPr>
          <p:cNvGrpSpPr/>
          <p:nvPr/>
        </p:nvGrpSpPr>
        <p:grpSpPr>
          <a:xfrm>
            <a:off x="0" y="0"/>
            <a:ext cx="9144000" cy="6398664"/>
            <a:chOff x="0" y="0"/>
            <a:chExt cx="9144000" cy="6398664"/>
          </a:xfrm>
        </p:grpSpPr>
        <p:pic>
          <p:nvPicPr>
            <p:cNvPr id="6" name="Picture 5">
              <a:extLst>
                <a:ext uri="{FF2B5EF4-FFF2-40B4-BE49-F238E27FC236}">
                  <a16:creationId xmlns:a16="http://schemas.microsoft.com/office/drawing/2014/main" id="{0F4C0FB3-C282-4EE8-9064-A9E8AAE7D16D}"/>
                </a:ext>
              </a:extLst>
            </p:cNvPr>
            <p:cNvPicPr>
              <a:picLocks noChangeAspect="1"/>
            </p:cNvPicPr>
            <p:nvPr/>
          </p:nvPicPr>
          <p:blipFill>
            <a:blip r:embed="rId4"/>
            <a:stretch>
              <a:fillRect/>
            </a:stretch>
          </p:blipFill>
          <p:spPr>
            <a:xfrm>
              <a:off x="0" y="459336"/>
              <a:ext cx="9144000" cy="5939328"/>
            </a:xfrm>
            <a:prstGeom prst="rect">
              <a:avLst/>
            </a:prstGeom>
          </p:spPr>
        </p:pic>
        <p:sp>
          <p:nvSpPr>
            <p:cNvPr id="7" name="Rectangle 6">
              <a:extLst>
                <a:ext uri="{FF2B5EF4-FFF2-40B4-BE49-F238E27FC236}">
                  <a16:creationId xmlns:a16="http://schemas.microsoft.com/office/drawing/2014/main" id="{7AC21AAC-811D-47E9-86BF-DB395100B227}"/>
                </a:ext>
              </a:extLst>
            </p:cNvPr>
            <p:cNvSpPr/>
            <p:nvPr/>
          </p:nvSpPr>
          <p:spPr>
            <a:xfrm>
              <a:off x="0" y="0"/>
              <a:ext cx="4572000" cy="430887"/>
            </a:xfrm>
            <a:prstGeom prst="rect">
              <a:avLst/>
            </a:prstGeom>
          </p:spPr>
          <p:txBody>
            <a:bodyPr>
              <a:spAutoFit/>
            </a:bodyPr>
            <a:lstStyle/>
            <a:p>
              <a:r>
                <a:rPr lang="en-GB" sz="1100" dirty="0">
                  <a:hlinkClick r:id="rId5"/>
                </a:rPr>
                <a:t>http://minexconsulting.com/wp-content/uploads/2019/12/AusIMM-Long-term-trends-in-gold-Explorn-Nov-2019-1.pdf</a:t>
              </a:r>
              <a:endParaRPr lang="en-GB" sz="1100" dirty="0"/>
            </a:p>
          </p:txBody>
        </p:sp>
        <p:sp>
          <p:nvSpPr>
            <p:cNvPr id="8" name="Rectangle 7">
              <a:extLst>
                <a:ext uri="{FF2B5EF4-FFF2-40B4-BE49-F238E27FC236}">
                  <a16:creationId xmlns:a16="http://schemas.microsoft.com/office/drawing/2014/main" id="{B0E48E49-2A5B-41D2-AE08-63B19739EB25}"/>
                </a:ext>
              </a:extLst>
            </p:cNvPr>
            <p:cNvSpPr/>
            <p:nvPr/>
          </p:nvSpPr>
          <p:spPr>
            <a:xfrm>
              <a:off x="1331640" y="620688"/>
              <a:ext cx="752341" cy="423785"/>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grpSp>
    </p:spTree>
    <p:extLst>
      <p:ext uri="{BB962C8B-B14F-4D97-AF65-F5344CB8AC3E}">
        <p14:creationId xmlns:p14="http://schemas.microsoft.com/office/powerpoint/2010/main" val="604305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E010DD1-E6FB-47E3-9D0B-2C2984307CB0}"/>
              </a:ext>
            </a:extLst>
          </p:cNvPr>
          <p:cNvGrpSpPr/>
          <p:nvPr/>
        </p:nvGrpSpPr>
        <p:grpSpPr>
          <a:xfrm>
            <a:off x="0" y="-27384"/>
            <a:ext cx="9144000" cy="6301184"/>
            <a:chOff x="0" y="-27384"/>
            <a:chExt cx="9144000" cy="6301184"/>
          </a:xfrm>
        </p:grpSpPr>
        <p:pic>
          <p:nvPicPr>
            <p:cNvPr id="2" name="Picture 1">
              <a:extLst>
                <a:ext uri="{FF2B5EF4-FFF2-40B4-BE49-F238E27FC236}">
                  <a16:creationId xmlns:a16="http://schemas.microsoft.com/office/drawing/2014/main" id="{37C7464B-BEB7-4FC2-935A-601C22E085BA}"/>
                </a:ext>
              </a:extLst>
            </p:cNvPr>
            <p:cNvPicPr>
              <a:picLocks noChangeAspect="1"/>
            </p:cNvPicPr>
            <p:nvPr/>
          </p:nvPicPr>
          <p:blipFill>
            <a:blip r:embed="rId2"/>
            <a:stretch>
              <a:fillRect/>
            </a:stretch>
          </p:blipFill>
          <p:spPr>
            <a:xfrm>
              <a:off x="0" y="584200"/>
              <a:ext cx="9144000" cy="5689600"/>
            </a:xfrm>
            <a:prstGeom prst="rect">
              <a:avLst/>
            </a:prstGeom>
          </p:spPr>
        </p:pic>
        <p:sp>
          <p:nvSpPr>
            <p:cNvPr id="4" name="Rectangle 3">
              <a:extLst>
                <a:ext uri="{FF2B5EF4-FFF2-40B4-BE49-F238E27FC236}">
                  <a16:creationId xmlns:a16="http://schemas.microsoft.com/office/drawing/2014/main" id="{A630A234-F1E4-4FC8-AA1F-F13F976536C7}"/>
                </a:ext>
              </a:extLst>
            </p:cNvPr>
            <p:cNvSpPr/>
            <p:nvPr/>
          </p:nvSpPr>
          <p:spPr>
            <a:xfrm>
              <a:off x="4594623" y="-27384"/>
              <a:ext cx="3078088" cy="600164"/>
            </a:xfrm>
            <a:prstGeom prst="rect">
              <a:avLst/>
            </a:prstGeom>
          </p:spPr>
          <p:txBody>
            <a:bodyPr wrap="square">
              <a:spAutoFit/>
            </a:bodyPr>
            <a:lstStyle/>
            <a:p>
              <a:r>
                <a:rPr lang="en-GB" sz="1100" dirty="0">
                  <a:hlinkClick r:id="rId3"/>
                </a:rPr>
                <a:t>http://minexconsulting.com/wp-content/uploads/2019/12/AusIMM-Long-term-trends-in-gold-Explorn-Nov-2019-1.pdf</a:t>
              </a:r>
              <a:endParaRPr lang="en-GB" sz="1100" dirty="0"/>
            </a:p>
          </p:txBody>
        </p:sp>
        <p:sp>
          <p:nvSpPr>
            <p:cNvPr id="5" name="Rectangle 4">
              <a:extLst>
                <a:ext uri="{FF2B5EF4-FFF2-40B4-BE49-F238E27FC236}">
                  <a16:creationId xmlns:a16="http://schemas.microsoft.com/office/drawing/2014/main" id="{8AEAF3CD-0533-496B-8593-FEA11A7DB3FF}"/>
                </a:ext>
              </a:extLst>
            </p:cNvPr>
            <p:cNvSpPr/>
            <p:nvPr/>
          </p:nvSpPr>
          <p:spPr>
            <a:xfrm>
              <a:off x="3177720" y="649855"/>
              <a:ext cx="845640" cy="423785"/>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pic>
          <p:nvPicPr>
            <p:cNvPr id="6" name="Picture 5">
              <a:extLst>
                <a:ext uri="{FF2B5EF4-FFF2-40B4-BE49-F238E27FC236}">
                  <a16:creationId xmlns:a16="http://schemas.microsoft.com/office/drawing/2014/main" id="{DFCE41DF-B9F5-4DB3-8D3C-C40DCE3A3E38}"/>
                </a:ext>
              </a:extLst>
            </p:cNvPr>
            <p:cNvPicPr>
              <a:picLocks noChangeAspect="1"/>
            </p:cNvPicPr>
            <p:nvPr/>
          </p:nvPicPr>
          <p:blipFill rotWithShape="1">
            <a:blip r:embed="rId4"/>
            <a:srcRect l="2162" t="3222" r="2628" b="3034"/>
            <a:stretch/>
          </p:blipFill>
          <p:spPr>
            <a:xfrm>
              <a:off x="1306286" y="2603863"/>
              <a:ext cx="2055223" cy="1036320"/>
            </a:xfrm>
            <a:prstGeom prst="rect">
              <a:avLst/>
            </a:prstGeom>
          </p:spPr>
        </p:pic>
        <p:pic>
          <p:nvPicPr>
            <p:cNvPr id="8" name="Picture 7">
              <a:extLst>
                <a:ext uri="{FF2B5EF4-FFF2-40B4-BE49-F238E27FC236}">
                  <a16:creationId xmlns:a16="http://schemas.microsoft.com/office/drawing/2014/main" id="{1B13BF7D-E4E9-434A-B1FD-D7B69C5125C0}"/>
                </a:ext>
              </a:extLst>
            </p:cNvPr>
            <p:cNvPicPr>
              <a:picLocks noChangeAspect="1"/>
            </p:cNvPicPr>
            <p:nvPr/>
          </p:nvPicPr>
          <p:blipFill rotWithShape="1">
            <a:blip r:embed="rId5"/>
            <a:srcRect l="9880" t="4423" r="9638" b="11491"/>
            <a:stretch/>
          </p:blipFill>
          <p:spPr>
            <a:xfrm>
              <a:off x="7693509" y="4220595"/>
              <a:ext cx="1342987" cy="1102453"/>
            </a:xfrm>
            <a:prstGeom prst="rect">
              <a:avLst/>
            </a:prstGeom>
          </p:spPr>
        </p:pic>
      </p:grpSp>
    </p:spTree>
    <p:extLst>
      <p:ext uri="{BB962C8B-B14F-4D97-AF65-F5344CB8AC3E}">
        <p14:creationId xmlns:p14="http://schemas.microsoft.com/office/powerpoint/2010/main" val="1629767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0" y="0"/>
            <a:ext cx="9144000" cy="5348248"/>
            <a:chOff x="0" y="0"/>
            <a:chExt cx="9144000" cy="5348248"/>
          </a:xfrm>
        </p:grpSpPr>
        <p:sp>
          <p:nvSpPr>
            <p:cNvPr id="7" name="Rectangle 6"/>
            <p:cNvSpPr/>
            <p:nvPr/>
          </p:nvSpPr>
          <p:spPr>
            <a:xfrm>
              <a:off x="0" y="0"/>
              <a:ext cx="9144000" cy="3908762"/>
            </a:xfrm>
            <a:prstGeom prst="rect">
              <a:avLst/>
            </a:prstGeom>
          </p:spPr>
          <p:txBody>
            <a:bodyPr wrap="square">
              <a:spAutoFit/>
            </a:bodyPr>
            <a:lstStyle/>
            <a:p>
              <a:pPr>
                <a:spcAft>
                  <a:spcPts val="600"/>
                </a:spcAft>
              </a:pPr>
              <a:r>
                <a:rPr lang="en-US" sz="2400" b="1" dirty="0">
                  <a:solidFill>
                    <a:srgbClr val="FF0000"/>
                  </a:solidFill>
                  <a:effectLst>
                    <a:outerShdw blurRad="38100" dist="38100" dir="2700000" algn="tl">
                      <a:srgbClr val="000000">
                        <a:alpha val="43137"/>
                      </a:srgbClr>
                    </a:outerShdw>
                  </a:effectLst>
                  <a:latin typeface="Geometr415 Blk BT"/>
                </a:rPr>
                <a:t> </a:t>
              </a:r>
              <a:r>
                <a:rPr lang="en-US" sz="2400" dirty="0">
                  <a:effectLst>
                    <a:outerShdw blurRad="38100" dist="38100" dir="2700000" algn="tl">
                      <a:srgbClr val="000000">
                        <a:alpha val="43137"/>
                      </a:srgbClr>
                    </a:outerShdw>
                  </a:effectLst>
                </a:rPr>
                <a:t>Major companies discontinued exploration in late 1980s </a:t>
              </a:r>
            </a:p>
            <a:p>
              <a:pPr>
                <a:spcAft>
                  <a:spcPts val="600"/>
                </a:spcAft>
              </a:pPr>
              <a:r>
                <a:rPr lang="en-US" sz="2400" b="1" dirty="0">
                  <a:solidFill>
                    <a:srgbClr val="FF0000"/>
                  </a:solidFill>
                  <a:effectLst>
                    <a:outerShdw blurRad="38100" dist="38100" dir="2700000" algn="tl">
                      <a:srgbClr val="000000">
                        <a:alpha val="43137"/>
                      </a:srgbClr>
                    </a:outerShdw>
                  </a:effectLst>
                  <a:latin typeface="Geometr415 Blk BT"/>
                </a:rPr>
                <a:t> </a:t>
              </a:r>
              <a:r>
                <a:rPr lang="en-US" sz="2400" dirty="0">
                  <a:effectLst>
                    <a:outerShdw blurRad="38100" dist="38100" dir="2700000" algn="tl">
                      <a:srgbClr val="000000">
                        <a:alpha val="43137"/>
                      </a:srgbClr>
                    </a:outerShdw>
                  </a:effectLst>
                </a:rPr>
                <a:t>Separate small </a:t>
              </a:r>
              <a:r>
                <a:rPr lang="en-US" sz="2400" b="1" dirty="0">
                  <a:solidFill>
                    <a:srgbClr val="FF0000"/>
                  </a:solidFill>
                  <a:effectLst>
                    <a:outerShdw blurRad="38100" dist="38100" dir="2700000" algn="tl">
                      <a:srgbClr val="000000">
                        <a:alpha val="43137"/>
                      </a:srgbClr>
                    </a:outerShdw>
                  </a:effectLst>
                </a:rPr>
                <a:t>gold</a:t>
              </a:r>
              <a:r>
                <a:rPr lang="en-US" sz="2400" dirty="0">
                  <a:effectLst>
                    <a:outerShdw blurRad="38100" dist="38100" dir="2700000" algn="tl">
                      <a:srgbClr val="000000">
                        <a:alpha val="43137"/>
                      </a:srgbClr>
                    </a:outerShdw>
                  </a:effectLst>
                </a:rPr>
                <a:t> companies were created, and sizes of producing companies and their annual productions grew significantly</a:t>
              </a:r>
            </a:p>
            <a:p>
              <a:pPr>
                <a:spcAft>
                  <a:spcPts val="600"/>
                </a:spcAft>
              </a:pPr>
              <a:r>
                <a:rPr lang="en-US" sz="2400" b="1" dirty="0">
                  <a:solidFill>
                    <a:srgbClr val="FF0000"/>
                  </a:solidFill>
                  <a:effectLst>
                    <a:outerShdw blurRad="38100" dist="38100" dir="2700000" algn="tl">
                      <a:srgbClr val="000000">
                        <a:alpha val="43137"/>
                      </a:srgbClr>
                    </a:outerShdw>
                  </a:effectLst>
                  <a:latin typeface="Geometr415 Blk BT"/>
                </a:rPr>
                <a:t> </a:t>
              </a:r>
              <a:r>
                <a:rPr lang="en-US" sz="2400" dirty="0">
                  <a:effectLst>
                    <a:outerShdw blurRad="38100" dist="38100" dir="2700000" algn="tl">
                      <a:srgbClr val="000000">
                        <a:alpha val="43137"/>
                      </a:srgbClr>
                    </a:outerShdw>
                  </a:effectLst>
                </a:rPr>
                <a:t>As a result, so did the demand to discover larger quantities and in larger deposits </a:t>
              </a:r>
            </a:p>
            <a:p>
              <a:pPr>
                <a:spcAft>
                  <a:spcPts val="600"/>
                </a:spcAft>
              </a:pPr>
              <a:r>
                <a:rPr lang="en-US" sz="2400" b="1" dirty="0">
                  <a:solidFill>
                    <a:srgbClr val="FF0000"/>
                  </a:solidFill>
                  <a:effectLst>
                    <a:outerShdw blurRad="38100" dist="38100" dir="2700000" algn="tl">
                      <a:srgbClr val="000000">
                        <a:alpha val="43137"/>
                      </a:srgbClr>
                    </a:outerShdw>
                  </a:effectLst>
                  <a:latin typeface="Geometr415 Blk BT"/>
                </a:rPr>
                <a:t> </a:t>
              </a:r>
              <a:r>
                <a:rPr lang="en-US" sz="2400" dirty="0">
                  <a:effectLst>
                    <a:outerShdw blurRad="38100" dist="38100" dir="2700000" algn="tl">
                      <a:srgbClr val="000000">
                        <a:alpha val="43137"/>
                      </a:srgbClr>
                    </a:outerShdw>
                  </a:effectLst>
                </a:rPr>
                <a:t>Bulk mining widely applied from the late 1970s. New ore processing and recovery methods (cyanide heap leaching and activated carbon recovery) </a:t>
              </a:r>
              <a:r>
                <a:rPr lang="en-US" sz="2400" dirty="0">
                  <a:effectLst>
                    <a:outerShdw blurRad="38100" dist="38100" dir="2700000" algn="tl">
                      <a:srgbClr val="000000">
                        <a:alpha val="43137"/>
                      </a:srgbClr>
                    </a:outerShdw>
                  </a:effectLst>
                  <a:sym typeface="Wingdings" pitchFamily="2" charset="2"/>
                </a:rPr>
                <a:t> </a:t>
              </a:r>
              <a:r>
                <a:rPr lang="en-US" sz="2400" dirty="0">
                  <a:effectLst>
                    <a:outerShdw blurRad="38100" dist="38100" dir="2700000" algn="tl">
                      <a:srgbClr val="000000">
                        <a:alpha val="43137"/>
                      </a:srgbClr>
                    </a:outerShdw>
                  </a:effectLst>
                </a:rPr>
                <a:t>reduction in average grade</a:t>
              </a:r>
            </a:p>
            <a:p>
              <a:endParaRPr lang="en-US" dirty="0">
                <a:effectLst>
                  <a:outerShdw blurRad="38100" dist="38100" dir="2700000" algn="tl">
                    <a:srgbClr val="000000">
                      <a:alpha val="43137"/>
                    </a:srgbClr>
                  </a:outerShdw>
                </a:effectLst>
              </a:endParaRPr>
            </a:p>
            <a:p>
              <a:endParaRPr lang="pt-BR" dirty="0">
                <a:effectLst>
                  <a:outerShdw blurRad="38100" dist="38100" dir="2700000" algn="tl">
                    <a:srgbClr val="000000">
                      <a:alpha val="43137"/>
                    </a:srgbClr>
                  </a:outerShdw>
                </a:effectLst>
              </a:endParaRPr>
            </a:p>
          </p:txBody>
        </p:sp>
        <p:sp>
          <p:nvSpPr>
            <p:cNvPr id="12" name="Rectangle 11"/>
            <p:cNvSpPr/>
            <p:nvPr/>
          </p:nvSpPr>
          <p:spPr>
            <a:xfrm>
              <a:off x="251520" y="3717032"/>
              <a:ext cx="8280412" cy="1631216"/>
            </a:xfrm>
            <a:prstGeom prst="rect">
              <a:avLst/>
            </a:prstGeom>
          </p:spPr>
          <p:txBody>
            <a:bodyPr wrap="square">
              <a:spAutoFit/>
            </a:bodyPr>
            <a:lstStyle/>
            <a:p>
              <a:pPr algn="ctr"/>
              <a:r>
                <a:rPr lang="en-US" sz="2000" i="1" dirty="0">
                  <a:solidFill>
                    <a:srgbClr val="0000CC"/>
                  </a:solidFill>
                  <a:effectLst>
                    <a:outerShdw blurRad="38100" dist="38100" dir="2700000" algn="tl">
                      <a:srgbClr val="000000">
                        <a:alpha val="43137"/>
                      </a:srgbClr>
                    </a:outerShdw>
                  </a:effectLst>
                </a:rPr>
                <a:t>Average grade of </a:t>
              </a:r>
              <a:r>
                <a:rPr lang="en-US" sz="2000" b="1" i="1" dirty="0">
                  <a:solidFill>
                    <a:srgbClr val="FF0000"/>
                  </a:solidFill>
                  <a:effectLst>
                    <a:outerShdw blurRad="38100" dist="38100" dir="2700000" algn="tl">
                      <a:srgbClr val="000000">
                        <a:alpha val="43137"/>
                      </a:srgbClr>
                    </a:outerShdw>
                  </a:effectLst>
                </a:rPr>
                <a:t>gold</a:t>
              </a:r>
              <a:r>
                <a:rPr lang="en-US" sz="2000" i="1" dirty="0">
                  <a:solidFill>
                    <a:srgbClr val="0000CC"/>
                  </a:solidFill>
                  <a:effectLst>
                    <a:outerShdw blurRad="38100" dist="38100" dir="2700000" algn="tl">
                      <a:srgbClr val="000000">
                        <a:alpha val="43137"/>
                      </a:srgbClr>
                    </a:outerShdw>
                  </a:effectLst>
                </a:rPr>
                <a:t> mined worldwide recently dropped to 1.8 g/t from 7.3 g/t in 1979. Average grade of new gold discoveries is just 0.76 g/t. High-grade  deposits (&gt; 5 g/t) will be targets for future exploration because of geographical restrictions, desire to preserve profit margins, and smaller environmental footprint that increases chance of securing community approval and permits</a:t>
              </a:r>
              <a:endParaRPr lang="pt-BR" sz="2000" i="1" dirty="0">
                <a:solidFill>
                  <a:srgbClr val="0000CC"/>
                </a:solidFill>
                <a:effectLst>
                  <a:outerShdw blurRad="38100" dist="38100" dir="2700000" algn="tl">
                    <a:srgbClr val="000000">
                      <a:alpha val="43137"/>
                    </a:srgbClr>
                  </a:outerShdw>
                </a:effectLst>
              </a:endParaRPr>
            </a:p>
          </p:txBody>
        </p:sp>
      </p:grpSp>
      <p:grpSp>
        <p:nvGrpSpPr>
          <p:cNvPr id="45" name="Group 44">
            <a:extLst>
              <a:ext uri="{FF2B5EF4-FFF2-40B4-BE49-F238E27FC236}">
                <a16:creationId xmlns:a16="http://schemas.microsoft.com/office/drawing/2014/main" id="{FC1DCA4D-3406-42D1-8886-B938174615EC}"/>
              </a:ext>
            </a:extLst>
          </p:cNvPr>
          <p:cNvGrpSpPr/>
          <p:nvPr/>
        </p:nvGrpSpPr>
        <p:grpSpPr>
          <a:xfrm>
            <a:off x="107504" y="87850"/>
            <a:ext cx="9144000" cy="6682299"/>
            <a:chOff x="0" y="0"/>
            <a:chExt cx="9144000" cy="6682299"/>
          </a:xfrm>
        </p:grpSpPr>
        <p:sp>
          <p:nvSpPr>
            <p:cNvPr id="46" name="Rectangle 45">
              <a:extLst>
                <a:ext uri="{FF2B5EF4-FFF2-40B4-BE49-F238E27FC236}">
                  <a16:creationId xmlns:a16="http://schemas.microsoft.com/office/drawing/2014/main" id="{50180CF9-C851-4CE0-AC75-4650ABC7ACA8}"/>
                </a:ext>
              </a:extLst>
            </p:cNvPr>
            <p:cNvSpPr/>
            <p:nvPr/>
          </p:nvSpPr>
          <p:spPr>
            <a:xfrm>
              <a:off x="0" y="1"/>
              <a:ext cx="9144000" cy="6682298"/>
            </a:xfrm>
            <a:prstGeom prst="rect">
              <a:avLst/>
            </a:prstGeom>
            <a:solidFill>
              <a:srgbClr val="5DBA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7" name="Picture 46">
              <a:extLst>
                <a:ext uri="{FF2B5EF4-FFF2-40B4-BE49-F238E27FC236}">
                  <a16:creationId xmlns:a16="http://schemas.microsoft.com/office/drawing/2014/main" id="{F23AB2BE-B1F5-4B0B-A666-BA06BD124C6C}"/>
                </a:ext>
              </a:extLst>
            </p:cNvPr>
            <p:cNvPicPr>
              <a:picLocks noChangeAspect="1" noChangeArrowheads="1"/>
            </p:cNvPicPr>
            <p:nvPr/>
          </p:nvPicPr>
          <p:blipFill>
            <a:blip r:embed="rId2" cstate="print"/>
            <a:srcRect/>
            <a:stretch>
              <a:fillRect/>
            </a:stretch>
          </p:blipFill>
          <p:spPr bwMode="auto">
            <a:xfrm>
              <a:off x="55587" y="0"/>
              <a:ext cx="8683200" cy="4097566"/>
            </a:xfrm>
            <a:prstGeom prst="rect">
              <a:avLst/>
            </a:prstGeom>
            <a:noFill/>
            <a:ln w="9525">
              <a:solidFill>
                <a:srgbClr val="FFFF00"/>
              </a:solidFill>
              <a:miter lim="800000"/>
              <a:headEnd/>
              <a:tailEnd/>
            </a:ln>
          </p:spPr>
        </p:pic>
        <p:sp>
          <p:nvSpPr>
            <p:cNvPr id="48" name="Rectangle 2">
              <a:extLst>
                <a:ext uri="{FF2B5EF4-FFF2-40B4-BE49-F238E27FC236}">
                  <a16:creationId xmlns:a16="http://schemas.microsoft.com/office/drawing/2014/main" id="{ECA95458-3701-4C03-9472-48BBAEA6A1CE}"/>
                </a:ext>
              </a:extLst>
            </p:cNvPr>
            <p:cNvSpPr>
              <a:spLocks noChangeArrowheads="1"/>
            </p:cNvSpPr>
            <p:nvPr/>
          </p:nvSpPr>
          <p:spPr bwMode="auto">
            <a:xfrm>
              <a:off x="126014" y="4133188"/>
              <a:ext cx="8448667" cy="738664"/>
            </a:xfrm>
            <a:prstGeom prst="rect">
              <a:avLst/>
            </a:prstGeom>
            <a:noFill/>
            <a:ln w="9525">
              <a:noFill/>
              <a:miter lim="800000"/>
              <a:headEnd/>
              <a:tailEnd/>
            </a:ln>
          </p:spPr>
          <p:txBody>
            <a:bodyPr wrap="square">
              <a:spAutoFit/>
            </a:bodyPr>
            <a:lstStyle/>
            <a:p>
              <a:pPr>
                <a:defRPr/>
              </a:pPr>
              <a:r>
                <a:rPr lang="pt-BR" sz="1400" dirty="0">
                  <a:effectLst>
                    <a:outerShdw blurRad="38100" dist="38100" dir="2700000" algn="tl">
                      <a:srgbClr val="000000">
                        <a:alpha val="43137"/>
                      </a:srgbClr>
                    </a:outerShdw>
                  </a:effectLst>
                  <a:latin typeface="Calibri" pitchFamily="34" charset="0"/>
                  <a:cs typeface="Calibri" pitchFamily="34" charset="0"/>
                </a:rPr>
                <a:t>Ore grade in g/t </a:t>
              </a:r>
              <a:r>
                <a:rPr lang="pt-BR" sz="1400" b="1" dirty="0">
                  <a:solidFill>
                    <a:srgbClr val="FF0000"/>
                  </a:solidFill>
                  <a:effectLst>
                    <a:outerShdw blurRad="38100" dist="38100" dir="2700000" algn="tl">
                      <a:srgbClr val="000000">
                        <a:alpha val="43137"/>
                      </a:srgbClr>
                    </a:outerShdw>
                  </a:effectLst>
                  <a:latin typeface="Calibri" pitchFamily="34" charset="0"/>
                  <a:cs typeface="Calibri" pitchFamily="34" charset="0"/>
                </a:rPr>
                <a:t>gold</a:t>
              </a:r>
              <a:r>
                <a:rPr lang="pt-BR" sz="1400" dirty="0">
                  <a:effectLst>
                    <a:outerShdw blurRad="38100" dist="38100" dir="2700000" algn="tl">
                      <a:srgbClr val="000000">
                        <a:alpha val="43137"/>
                      </a:srgbClr>
                    </a:outerShdw>
                  </a:effectLst>
                  <a:latin typeface="Calibri" pitchFamily="34" charset="0"/>
                  <a:cs typeface="Calibri" pitchFamily="34" charset="0"/>
                </a:rPr>
                <a:t> versus metric tonnes of ore for </a:t>
              </a:r>
              <a:r>
                <a:rPr lang="pt-BR" sz="1400" b="1" dirty="0">
                  <a:solidFill>
                    <a:srgbClr val="D03C9B"/>
                  </a:solidFill>
                  <a:effectLst>
                    <a:outerShdw blurRad="38100" dist="38100" dir="2700000" algn="tl">
                      <a:srgbClr val="000000">
                        <a:alpha val="43137"/>
                      </a:srgbClr>
                    </a:outerShdw>
                  </a:effectLst>
                  <a:latin typeface="Calibri" pitchFamily="34" charset="0"/>
                  <a:cs typeface="Calibri" pitchFamily="34" charset="0"/>
                </a:rPr>
                <a:t>giant deposits (orogenic, Carlin-type, IOCG and IRGD gold deposit groups</a:t>
              </a:r>
              <a:r>
                <a:rPr lang="pt-BR" sz="1400" dirty="0">
                  <a:effectLst>
                    <a:outerShdw blurRad="38100" dist="38100" dir="2700000" algn="tl">
                      <a:srgbClr val="000000">
                        <a:alpha val="43137"/>
                      </a:srgbClr>
                    </a:outerShdw>
                  </a:effectLst>
                  <a:latin typeface="Calibri" pitchFamily="34" charset="0"/>
                  <a:cs typeface="Calibri" pitchFamily="34" charset="0"/>
                </a:rPr>
                <a:t>). For IOCG deposits, grade is </a:t>
              </a:r>
              <a:r>
                <a:rPr lang="en-US" sz="1400" dirty="0">
                  <a:effectLst>
                    <a:outerShdw blurRad="38100" dist="38100" dir="2700000" algn="tl">
                      <a:srgbClr val="000000">
                        <a:alpha val="43137"/>
                      </a:srgbClr>
                    </a:outerShdw>
                  </a:effectLst>
                  <a:latin typeface="Calibri" pitchFamily="34" charset="0"/>
                  <a:cs typeface="Calibri" pitchFamily="34" charset="0"/>
                </a:rPr>
                <a:t>shown as g/t gold-equivalent, which utilizes current </a:t>
              </a:r>
              <a:r>
                <a:rPr lang="en-US" sz="1400" b="1" dirty="0">
                  <a:solidFill>
                    <a:srgbClr val="FF0000"/>
                  </a:solidFill>
                  <a:effectLst>
                    <a:outerShdw blurRad="38100" dist="38100" dir="2700000" algn="tl">
                      <a:srgbClr val="000000">
                        <a:alpha val="43137"/>
                      </a:srgbClr>
                    </a:outerShdw>
                  </a:effectLst>
                  <a:latin typeface="Calibri" pitchFamily="34" charset="0"/>
                  <a:cs typeface="Calibri" pitchFamily="34" charset="0"/>
                </a:rPr>
                <a:t>gold</a:t>
              </a:r>
              <a:r>
                <a:rPr lang="en-US" sz="1400" dirty="0">
                  <a:effectLst>
                    <a:outerShdw blurRad="38100" dist="38100" dir="2700000" algn="tl">
                      <a:srgbClr val="000000">
                        <a:alpha val="43137"/>
                      </a:srgbClr>
                    </a:outerShdw>
                  </a:effectLst>
                  <a:latin typeface="Calibri" pitchFamily="34" charset="0"/>
                  <a:cs typeface="Calibri" pitchFamily="34" charset="0"/>
                </a:rPr>
                <a:t> and copper prices to calculate copper value as </a:t>
              </a:r>
              <a:r>
                <a:rPr lang="en-US" sz="1400" b="1" dirty="0">
                  <a:solidFill>
                    <a:srgbClr val="FF0000"/>
                  </a:solidFill>
                  <a:effectLst>
                    <a:outerShdw blurRad="38100" dist="38100" dir="2700000" algn="tl">
                      <a:srgbClr val="000000">
                        <a:alpha val="43137"/>
                      </a:srgbClr>
                    </a:outerShdw>
                  </a:effectLst>
                  <a:latin typeface="Calibri" pitchFamily="34" charset="0"/>
                  <a:cs typeface="Calibri" pitchFamily="34" charset="0"/>
                </a:rPr>
                <a:t>gold</a:t>
              </a:r>
              <a:r>
                <a:rPr lang="en-US" sz="1400" dirty="0">
                  <a:effectLst>
                    <a:outerShdw blurRad="38100" dist="38100" dir="2700000" algn="tl">
                      <a:srgbClr val="000000">
                        <a:alpha val="43137"/>
                      </a:srgbClr>
                    </a:outerShdw>
                  </a:effectLst>
                  <a:latin typeface="Calibri" pitchFamily="34" charset="0"/>
                  <a:cs typeface="Calibri" pitchFamily="34" charset="0"/>
                </a:rPr>
                <a:t> equivalent value (Groves  &amp; Santosh 2016).</a:t>
              </a:r>
              <a:endParaRPr lang="pt-BR" sz="1400" dirty="0">
                <a:effectLst>
                  <a:outerShdw blurRad="38100" dist="38100" dir="2700000" algn="tl">
                    <a:srgbClr val="000000">
                      <a:alpha val="43137"/>
                    </a:srgbClr>
                  </a:outerShdw>
                </a:effectLst>
                <a:latin typeface="Calibri" pitchFamily="34" charset="0"/>
                <a:cs typeface="Calibri" pitchFamily="34" charset="0"/>
              </a:endParaRPr>
            </a:p>
          </p:txBody>
        </p:sp>
        <p:sp>
          <p:nvSpPr>
            <p:cNvPr id="49" name="Text Box 5">
              <a:extLst>
                <a:ext uri="{FF2B5EF4-FFF2-40B4-BE49-F238E27FC236}">
                  <a16:creationId xmlns:a16="http://schemas.microsoft.com/office/drawing/2014/main" id="{19148187-6E59-4220-9FBF-93398BFEC732}"/>
                </a:ext>
              </a:extLst>
            </p:cNvPr>
            <p:cNvSpPr txBox="1">
              <a:spLocks noChangeArrowheads="1"/>
            </p:cNvSpPr>
            <p:nvPr/>
          </p:nvSpPr>
          <p:spPr bwMode="auto">
            <a:xfrm>
              <a:off x="1461041" y="156955"/>
              <a:ext cx="3064997" cy="509275"/>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sz="2800" dirty="0">
                  <a:solidFill>
                    <a:srgbClr val="FF0000"/>
                  </a:solidFill>
                  <a:effectLst>
                    <a:outerShdw blurRad="38100" dist="38100" dir="2700000" algn="tl">
                      <a:srgbClr val="000000"/>
                    </a:outerShdw>
                  </a:effectLst>
                  <a:latin typeface="Lucida Sans Unicode" pitchFamily="34" charset="0"/>
                  <a:cs typeface="Arial" charset="0"/>
                </a:rPr>
                <a:t>Size &amp; Grade</a:t>
              </a:r>
            </a:p>
          </p:txBody>
        </p:sp>
        <p:pic>
          <p:nvPicPr>
            <p:cNvPr id="50" name="Picture 2">
              <a:extLst>
                <a:ext uri="{FF2B5EF4-FFF2-40B4-BE49-F238E27FC236}">
                  <a16:creationId xmlns:a16="http://schemas.microsoft.com/office/drawing/2014/main" id="{95B91CF2-FA18-48B8-ADF0-D35021F0D2A6}"/>
                </a:ext>
              </a:extLst>
            </p:cNvPr>
            <p:cNvPicPr>
              <a:picLocks noChangeAspect="1" noChangeArrowheads="1"/>
            </p:cNvPicPr>
            <p:nvPr/>
          </p:nvPicPr>
          <p:blipFill>
            <a:blip r:embed="rId3" cstate="print"/>
            <a:srcRect/>
            <a:stretch>
              <a:fillRect/>
            </a:stretch>
          </p:blipFill>
          <p:spPr bwMode="auto">
            <a:xfrm>
              <a:off x="5493489" y="4873562"/>
              <a:ext cx="2971552" cy="1728733"/>
            </a:xfrm>
            <a:prstGeom prst="rect">
              <a:avLst/>
            </a:prstGeom>
            <a:noFill/>
            <a:ln w="34925">
              <a:solidFill>
                <a:srgbClr val="FF0000"/>
              </a:solidFill>
              <a:miter lim="800000"/>
              <a:headEnd/>
              <a:tailEnd/>
            </a:ln>
          </p:spPr>
        </p:pic>
        <p:pic>
          <p:nvPicPr>
            <p:cNvPr id="51" name="Picture 3">
              <a:extLst>
                <a:ext uri="{FF2B5EF4-FFF2-40B4-BE49-F238E27FC236}">
                  <a16:creationId xmlns:a16="http://schemas.microsoft.com/office/drawing/2014/main" id="{8F68FA0D-E8AE-4EA1-B103-AC202E260837}"/>
                </a:ext>
              </a:extLst>
            </p:cNvPr>
            <p:cNvPicPr>
              <a:picLocks noChangeAspect="1" noChangeArrowheads="1"/>
            </p:cNvPicPr>
            <p:nvPr/>
          </p:nvPicPr>
          <p:blipFill>
            <a:blip r:embed="rId4" cstate="print"/>
            <a:srcRect/>
            <a:stretch>
              <a:fillRect/>
            </a:stretch>
          </p:blipFill>
          <p:spPr bwMode="auto">
            <a:xfrm>
              <a:off x="492089" y="6250004"/>
              <a:ext cx="4989965" cy="261646"/>
            </a:xfrm>
            <a:prstGeom prst="rect">
              <a:avLst/>
            </a:prstGeom>
            <a:noFill/>
            <a:ln w="9525">
              <a:noFill/>
              <a:miter lim="800000"/>
              <a:headEnd/>
              <a:tailEnd/>
            </a:ln>
          </p:spPr>
        </p:pic>
        <p:pic>
          <p:nvPicPr>
            <p:cNvPr id="52" name="Picture 4">
              <a:extLst>
                <a:ext uri="{FF2B5EF4-FFF2-40B4-BE49-F238E27FC236}">
                  <a16:creationId xmlns:a16="http://schemas.microsoft.com/office/drawing/2014/main" id="{CF9DF4DF-DBFD-4BE0-BD2A-919E2514207A}"/>
                </a:ext>
              </a:extLst>
            </p:cNvPr>
            <p:cNvPicPr>
              <a:picLocks noChangeAspect="1" noChangeArrowheads="1"/>
            </p:cNvPicPr>
            <p:nvPr/>
          </p:nvPicPr>
          <p:blipFill>
            <a:blip r:embed="rId5" cstate="print"/>
            <a:srcRect/>
            <a:stretch>
              <a:fillRect/>
            </a:stretch>
          </p:blipFill>
          <p:spPr bwMode="auto">
            <a:xfrm>
              <a:off x="2411211" y="6250777"/>
              <a:ext cx="797081" cy="260100"/>
            </a:xfrm>
            <a:prstGeom prst="rect">
              <a:avLst/>
            </a:prstGeom>
            <a:noFill/>
            <a:ln w="9525">
              <a:noFill/>
              <a:miter lim="800000"/>
              <a:headEnd/>
              <a:tailEnd/>
            </a:ln>
          </p:spPr>
        </p:pic>
      </p:grpSp>
      <p:grpSp>
        <p:nvGrpSpPr>
          <p:cNvPr id="3" name="Group 2">
            <a:extLst>
              <a:ext uri="{FF2B5EF4-FFF2-40B4-BE49-F238E27FC236}">
                <a16:creationId xmlns:a16="http://schemas.microsoft.com/office/drawing/2014/main" id="{152CCDEB-411A-4E80-A066-94258282FAFE}"/>
              </a:ext>
            </a:extLst>
          </p:cNvPr>
          <p:cNvGrpSpPr/>
          <p:nvPr/>
        </p:nvGrpSpPr>
        <p:grpSpPr>
          <a:xfrm>
            <a:off x="299606" y="116632"/>
            <a:ext cx="8590034" cy="6048672"/>
            <a:chOff x="299606" y="116632"/>
            <a:chExt cx="8590034" cy="6048672"/>
          </a:xfrm>
        </p:grpSpPr>
        <p:grpSp>
          <p:nvGrpSpPr>
            <p:cNvPr id="54" name="Group 53">
              <a:extLst>
                <a:ext uri="{FF2B5EF4-FFF2-40B4-BE49-F238E27FC236}">
                  <a16:creationId xmlns:a16="http://schemas.microsoft.com/office/drawing/2014/main" id="{F4E131EC-C1D5-4330-84E5-82CE3D6B3546}"/>
                </a:ext>
              </a:extLst>
            </p:cNvPr>
            <p:cNvGrpSpPr/>
            <p:nvPr/>
          </p:nvGrpSpPr>
          <p:grpSpPr>
            <a:xfrm>
              <a:off x="299606" y="116632"/>
              <a:ext cx="8590034" cy="6048672"/>
              <a:chOff x="299606" y="579638"/>
              <a:chExt cx="8590034" cy="6048672"/>
            </a:xfrm>
          </p:grpSpPr>
          <p:pic>
            <p:nvPicPr>
              <p:cNvPr id="55" name="Picture 54">
                <a:extLst>
                  <a:ext uri="{FF2B5EF4-FFF2-40B4-BE49-F238E27FC236}">
                    <a16:creationId xmlns:a16="http://schemas.microsoft.com/office/drawing/2014/main" id="{3FE10C17-037B-45F4-BF49-0D16A37B48B8}"/>
                  </a:ext>
                </a:extLst>
              </p:cNvPr>
              <p:cNvPicPr>
                <a:picLocks noChangeAspect="1"/>
              </p:cNvPicPr>
              <p:nvPr/>
            </p:nvPicPr>
            <p:blipFill>
              <a:blip r:embed="rId6"/>
              <a:stretch>
                <a:fillRect/>
              </a:stretch>
            </p:blipFill>
            <p:spPr>
              <a:xfrm>
                <a:off x="299606" y="579638"/>
                <a:ext cx="8590034" cy="6048672"/>
              </a:xfrm>
              <a:prstGeom prst="rect">
                <a:avLst/>
              </a:prstGeom>
            </p:spPr>
          </p:pic>
          <p:sp>
            <p:nvSpPr>
              <p:cNvPr id="56" name="Rectangle 55">
                <a:extLst>
                  <a:ext uri="{FF2B5EF4-FFF2-40B4-BE49-F238E27FC236}">
                    <a16:creationId xmlns:a16="http://schemas.microsoft.com/office/drawing/2014/main" id="{6E661692-C13F-497A-8FBE-DCA5C5E86117}"/>
                  </a:ext>
                </a:extLst>
              </p:cNvPr>
              <p:cNvSpPr/>
              <p:nvPr/>
            </p:nvSpPr>
            <p:spPr>
              <a:xfrm>
                <a:off x="4603897" y="1748716"/>
                <a:ext cx="3068813" cy="600164"/>
              </a:xfrm>
              <a:prstGeom prst="rect">
                <a:avLst/>
              </a:prstGeom>
            </p:spPr>
            <p:txBody>
              <a:bodyPr wrap="square">
                <a:spAutoFit/>
              </a:bodyPr>
              <a:lstStyle/>
              <a:p>
                <a:r>
                  <a:rPr lang="en-GB" sz="1100" dirty="0">
                    <a:hlinkClick r:id="rId7"/>
                  </a:rPr>
                  <a:t>http://minexconsulting.com/wp-content/uploads/2019/12/AusIMM-Long-term-trends-in-gold-Explorn-Nov-2019-1.pdf</a:t>
                </a:r>
                <a:endParaRPr lang="en-GB" sz="1100" dirty="0"/>
              </a:p>
            </p:txBody>
          </p:sp>
        </p:grpSp>
        <p:sp>
          <p:nvSpPr>
            <p:cNvPr id="57" name="Rectangle 56">
              <a:extLst>
                <a:ext uri="{FF2B5EF4-FFF2-40B4-BE49-F238E27FC236}">
                  <a16:creationId xmlns:a16="http://schemas.microsoft.com/office/drawing/2014/main" id="{B25CC888-8F0E-4633-815E-FD71EE355A27}"/>
                </a:ext>
              </a:extLst>
            </p:cNvPr>
            <p:cNvSpPr/>
            <p:nvPr/>
          </p:nvSpPr>
          <p:spPr>
            <a:xfrm>
              <a:off x="4790363" y="736979"/>
              <a:ext cx="409433" cy="204717"/>
            </a:xfrm>
            <a:prstGeom prst="rect">
              <a:avLst/>
            </a:prstGeom>
            <a:solidFill>
              <a:srgbClr val="FF0000">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2"/>
          <p:cNvPicPr>
            <a:picLocks noChangeAspect="1" noChangeArrowheads="1"/>
          </p:cNvPicPr>
          <p:nvPr/>
        </p:nvPicPr>
        <p:blipFill>
          <a:blip r:embed="rId2" cstate="print">
            <a:clrChange>
              <a:clrFrom>
                <a:srgbClr val="FFFFFF"/>
              </a:clrFrom>
              <a:clrTo>
                <a:srgbClr val="FFFFFF">
                  <a:alpha val="0"/>
                </a:srgbClr>
              </a:clrTo>
            </a:clrChange>
            <a:lum bright="-30000" contrast="11000"/>
          </a:blip>
          <a:srcRect l="3197" r="2514"/>
          <a:stretch>
            <a:fillRect/>
          </a:stretch>
        </p:blipFill>
        <p:spPr bwMode="auto">
          <a:xfrm>
            <a:off x="55681" y="44624"/>
            <a:ext cx="9036207" cy="5612853"/>
          </a:xfrm>
          <a:prstGeom prst="roundRect">
            <a:avLst>
              <a:gd name="adj" fmla="val 16667"/>
            </a:avLst>
          </a:prstGeom>
          <a:solidFill>
            <a:schemeClr val="accent3">
              <a:lumMod val="20000"/>
              <a:lumOff val="80000"/>
            </a:schemeClr>
          </a:solidFill>
          <a:ln>
            <a:noFill/>
          </a:ln>
          <a:effectLst>
            <a:outerShdw blurRad="50800" dist="38100" dir="18900000" algn="bl" rotWithShape="0">
              <a:prstClr val="black">
                <a:alpha val="4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4035" name="TextBox 2"/>
          <p:cNvSpPr txBox="1">
            <a:spLocks noChangeArrowheads="1"/>
          </p:cNvSpPr>
          <p:nvPr/>
        </p:nvSpPr>
        <p:spPr bwMode="auto">
          <a:xfrm>
            <a:off x="301910" y="5651798"/>
            <a:ext cx="8676456" cy="1046440"/>
          </a:xfrm>
          <a:prstGeom prst="rect">
            <a:avLst/>
          </a:prstGeom>
          <a:noFill/>
          <a:ln w="9525">
            <a:noFill/>
            <a:miter lim="800000"/>
            <a:headEnd/>
            <a:tailEnd/>
          </a:ln>
        </p:spPr>
        <p:txBody>
          <a:bodyPr wrap="square">
            <a:spAutoFit/>
          </a:bodyPr>
          <a:lstStyle/>
          <a:p>
            <a:r>
              <a:rPr lang="en-US" sz="1200">
                <a:effectLst>
                  <a:outerShdw blurRad="38100" dist="38100" dir="2700000" algn="tl">
                    <a:srgbClr val="000000">
                      <a:alpha val="43137"/>
                    </a:srgbClr>
                  </a:outerShdw>
                </a:effectLst>
              </a:rPr>
              <a:t>Grade–tonnage for the largest </a:t>
            </a:r>
            <a:r>
              <a:rPr lang="en-US" sz="1400" b="1">
                <a:solidFill>
                  <a:srgbClr val="FF0000"/>
                </a:solidFill>
                <a:effectLst>
                  <a:outerShdw blurRad="38100" dist="38100" dir="2700000" algn="tl">
                    <a:srgbClr val="000000">
                      <a:alpha val="43137"/>
                    </a:srgbClr>
                  </a:outerShdw>
                </a:effectLst>
              </a:rPr>
              <a:t>orogenic gold deposits </a:t>
            </a:r>
            <a:r>
              <a:rPr lang="en-US" sz="1200">
                <a:effectLst>
                  <a:outerShdw blurRad="38100" dist="38100" dir="2700000" algn="tl">
                    <a:srgbClr val="000000">
                      <a:alpha val="43137"/>
                    </a:srgbClr>
                  </a:outerShdw>
                </a:effectLst>
              </a:rPr>
              <a:t>as reported by USGS about 25 years ago, as well as resource as of 2013. Plotted USGS Phanerozoic data are quite low in tonnage because these are reported as three orders of magnitude too low; they should overlap Precambrian deposits of Klein and Day (1994), between 100 and 1000 tonnes Au. Importantly, over time, industry has moved from mining high-grade, mainly vein-hosted ores to today's low-grade, higher tonnage ores that include large volumes of altered wallrock. Present-day orogenic gold resources are becoming similar to resources reported for giant gold-rich porphyry deposits.</a:t>
            </a:r>
            <a:endParaRPr lang="pt-BR" sz="1200">
              <a:effectLst>
                <a:outerShdw blurRad="38100" dist="38100" dir="2700000" algn="tl">
                  <a:srgbClr val="000000">
                    <a:alpha val="43137"/>
                  </a:srgbClr>
                </a:outerShdw>
              </a:effectLst>
            </a:endParaRPr>
          </a:p>
        </p:txBody>
      </p:sp>
      <p:sp>
        <p:nvSpPr>
          <p:cNvPr id="4" name="Rectangle 3"/>
          <p:cNvSpPr/>
          <p:nvPr/>
        </p:nvSpPr>
        <p:spPr>
          <a:xfrm>
            <a:off x="6765682" y="3069232"/>
            <a:ext cx="2259623" cy="646331"/>
          </a:xfrm>
          <a:prstGeom prst="rect">
            <a:avLst/>
          </a:prstGeom>
        </p:spPr>
        <p:txBody>
          <a:bodyPr>
            <a:spAutoFit/>
          </a:bodyPr>
          <a:lstStyle/>
          <a:p>
            <a:pPr algn="ctr">
              <a:defRPr/>
            </a:pPr>
            <a:r>
              <a:rPr lang="en-US" i="1" dirty="0">
                <a:effectLst>
                  <a:outerShdw blurRad="38100" dist="38100" dir="2700000" algn="tl">
                    <a:srgbClr val="000000">
                      <a:alpha val="43137"/>
                    </a:srgbClr>
                  </a:outerShdw>
                </a:effectLst>
                <a:latin typeface="Arial" charset="0"/>
                <a:cs typeface="Arial" charset="0"/>
              </a:rPr>
              <a:t> No giant deposits &lt;~ 50 Ma</a:t>
            </a:r>
            <a:endParaRPr lang="pt-BR" i="1" dirty="0">
              <a:effectLst>
                <a:outerShdw blurRad="38100" dist="38100" dir="2700000" algn="tl">
                  <a:srgbClr val="000000">
                    <a:alpha val="43137"/>
                  </a:srgbClr>
                </a:outerShdw>
              </a:effectLst>
              <a:latin typeface="Arial" charset="0"/>
              <a:cs typeface="Arial" charset="0"/>
            </a:endParaRPr>
          </a:p>
        </p:txBody>
      </p:sp>
      <p:sp>
        <p:nvSpPr>
          <p:cNvPr id="5" name="Rectangle 8"/>
          <p:cNvSpPr>
            <a:spLocks noChangeArrowheads="1"/>
          </p:cNvSpPr>
          <p:nvPr/>
        </p:nvSpPr>
        <p:spPr bwMode="auto">
          <a:xfrm>
            <a:off x="7236070" y="4571006"/>
            <a:ext cx="1579278" cy="246221"/>
          </a:xfrm>
          <a:prstGeom prst="rect">
            <a:avLst/>
          </a:prstGeom>
          <a:noFill/>
          <a:ln w="9525" algn="ctr">
            <a:noFill/>
            <a:miter lim="800000"/>
            <a:headEnd/>
            <a:tailEnd/>
          </a:ln>
          <a:effectLst/>
        </p:spPr>
        <p:txBody>
          <a:bodyPr wrap="none">
            <a:spAutoFit/>
          </a:bodyPr>
          <a:lstStyle/>
          <a:p>
            <a:pPr>
              <a:defRPr/>
            </a:pPr>
            <a:r>
              <a:rPr lang="pt-BR" sz="1000" dirty="0">
                <a:solidFill>
                  <a:srgbClr val="C00000"/>
                </a:solidFill>
                <a:effectLst>
                  <a:outerShdw blurRad="38100" dist="38100" dir="2700000" algn="tl">
                    <a:srgbClr val="000000"/>
                  </a:outerShdw>
                </a:effectLst>
                <a:cs typeface="Arial" charset="0"/>
              </a:rPr>
              <a:t>(Goldfarb &amp; Groves , 2015)</a:t>
            </a:r>
          </a:p>
        </p:txBody>
      </p:sp>
      <p:sp>
        <p:nvSpPr>
          <p:cNvPr id="6" name="Text Box 5"/>
          <p:cNvSpPr txBox="1">
            <a:spLocks noChangeArrowheads="1"/>
          </p:cNvSpPr>
          <p:nvPr/>
        </p:nvSpPr>
        <p:spPr bwMode="auto">
          <a:xfrm>
            <a:off x="2627784" y="0"/>
            <a:ext cx="3124200" cy="369332"/>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dirty="0">
                <a:solidFill>
                  <a:srgbClr val="FF0000"/>
                </a:solidFill>
                <a:effectLst>
                  <a:outerShdw blurRad="38100" dist="38100" dir="2700000" algn="tl">
                    <a:srgbClr val="000000"/>
                  </a:outerShdw>
                </a:effectLst>
                <a:latin typeface="Lucida Sans Unicode" pitchFamily="34" charset="0"/>
                <a:cs typeface="Arial" charset="0"/>
              </a:rPr>
              <a:t>Size &amp; Grade</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0" y="0"/>
            <a:ext cx="9144000" cy="6858000"/>
            <a:chOff x="0" y="0"/>
            <a:chExt cx="9144000" cy="6858000"/>
          </a:xfrm>
        </p:grpSpPr>
        <p:sp>
          <p:nvSpPr>
            <p:cNvPr id="2" name="Rectangle 1"/>
            <p:cNvSpPr/>
            <p:nvPr/>
          </p:nvSpPr>
          <p:spPr>
            <a:xfrm>
              <a:off x="0" y="0"/>
              <a:ext cx="9144000" cy="3585597"/>
            </a:xfrm>
            <a:prstGeom prst="rect">
              <a:avLst/>
            </a:prstGeom>
          </p:spPr>
          <p:txBody>
            <a:bodyPr wrap="square">
              <a:spAutoFit/>
            </a:bodyPr>
            <a:lstStyle/>
            <a:p>
              <a:endParaRPr lang="en-US" dirty="0"/>
            </a:p>
            <a:p>
              <a:endParaRPr lang="en-US" dirty="0"/>
            </a:p>
            <a:p>
              <a:endParaRPr lang="en-US" dirty="0"/>
            </a:p>
            <a:p>
              <a:pPr algn="ctr"/>
              <a:r>
                <a:rPr lang="en-US" sz="2000" b="1" dirty="0">
                  <a:solidFill>
                    <a:srgbClr val="FF0000"/>
                  </a:solidFill>
                  <a:effectLst>
                    <a:outerShdw blurRad="38100" dist="38100" dir="2700000" algn="tl">
                      <a:srgbClr val="000000">
                        <a:alpha val="43137"/>
                      </a:srgbClr>
                    </a:outerShdw>
                  </a:effectLst>
                  <a:latin typeface="Geometr415 Blk BT"/>
                </a:rPr>
                <a:t> </a:t>
              </a:r>
              <a:r>
                <a:rPr lang="en-US" sz="2000" i="1" dirty="0"/>
                <a:t>Possibly, decline in discovery </a:t>
              </a:r>
              <a:r>
                <a:rPr lang="pt-BR" sz="2000" i="1" dirty="0"/>
                <a:t>over </a:t>
              </a:r>
              <a:r>
                <a:rPr lang="pt-BR" sz="2000" i="1" dirty="0" err="1"/>
                <a:t>the</a:t>
              </a:r>
              <a:r>
                <a:rPr lang="pt-BR" sz="2000" i="1" dirty="0"/>
                <a:t> </a:t>
              </a:r>
              <a:r>
                <a:rPr lang="pt-BR" sz="2000" i="1" dirty="0" err="1"/>
                <a:t>past</a:t>
              </a:r>
              <a:r>
                <a:rPr lang="pt-BR" sz="2000" i="1" dirty="0"/>
                <a:t> </a:t>
              </a:r>
              <a:r>
                <a:rPr lang="pt-BR" sz="2000" i="1" dirty="0" err="1"/>
                <a:t>decade</a:t>
              </a:r>
              <a:r>
                <a:rPr lang="pt-BR" sz="2000" i="1" dirty="0"/>
                <a:t> </a:t>
              </a:r>
              <a:r>
                <a:rPr lang="pt-BR" sz="2000" i="1" dirty="0" err="1"/>
                <a:t>not</a:t>
              </a:r>
              <a:r>
                <a:rPr lang="pt-BR" sz="2000" i="1" dirty="0"/>
                <a:t> r</a:t>
              </a:r>
              <a:r>
                <a:rPr lang="en-US" sz="2000" i="1" dirty="0"/>
                <a:t>elated to mineral potential ….</a:t>
              </a:r>
            </a:p>
            <a:p>
              <a:endParaRPr lang="en-US" dirty="0"/>
            </a:p>
            <a:p>
              <a:r>
                <a:rPr lang="en-US" dirty="0">
                  <a:solidFill>
                    <a:srgbClr val="D03C9B"/>
                  </a:solidFill>
                  <a:effectLst>
                    <a:outerShdw blurRad="38100" dist="38100" dir="2700000" algn="tl">
                      <a:srgbClr val="000000">
                        <a:alpha val="43137"/>
                      </a:srgbClr>
                    </a:outerShdw>
                  </a:effectLst>
                  <a:sym typeface="Symbol"/>
                </a:rPr>
                <a:t></a:t>
              </a:r>
              <a:r>
                <a:rPr lang="en-US" dirty="0">
                  <a:solidFill>
                    <a:srgbClr val="D03C9B"/>
                  </a:solidFill>
                  <a:sym typeface="Symbol"/>
                </a:rPr>
                <a:t> </a:t>
              </a:r>
              <a:r>
                <a:rPr lang="pt-BR" sz="1700" dirty="0" err="1"/>
                <a:t>Actually</a:t>
              </a:r>
              <a:r>
                <a:rPr lang="pt-BR" sz="1700" dirty="0"/>
                <a:t>, stock </a:t>
              </a:r>
              <a:r>
                <a:rPr lang="pt-BR" sz="1700" dirty="0" err="1"/>
                <a:t>market</a:t>
              </a:r>
              <a:r>
                <a:rPr lang="pt-BR" sz="1700" dirty="0"/>
                <a:t> </a:t>
              </a:r>
              <a:r>
                <a:rPr lang="pt-BR" sz="1700" dirty="0" err="1"/>
                <a:t>boomed</a:t>
              </a:r>
              <a:r>
                <a:rPr lang="pt-BR" sz="1700" dirty="0"/>
                <a:t> </a:t>
              </a:r>
              <a:r>
                <a:rPr lang="pt-BR" sz="1700" b="1" dirty="0">
                  <a:solidFill>
                    <a:srgbClr val="FFFF00"/>
                  </a:solidFill>
                  <a:sym typeface="Wingdings" pitchFamily="2" charset="2"/>
                </a:rPr>
                <a:t> </a:t>
              </a:r>
              <a:r>
                <a:rPr lang="en-US" sz="1700" dirty="0" err="1"/>
                <a:t>overexpenditure</a:t>
              </a:r>
              <a:r>
                <a:rPr lang="en-US" sz="1700" dirty="0"/>
                <a:t> before deciding to abandon project</a:t>
              </a:r>
              <a:r>
                <a:rPr lang="pt-BR" sz="1700" dirty="0"/>
                <a:t> </a:t>
              </a:r>
              <a:r>
                <a:rPr lang="pt-BR" sz="1700" b="1" dirty="0">
                  <a:solidFill>
                    <a:srgbClr val="FFFF00"/>
                  </a:solidFill>
                  <a:sym typeface="Wingdings" pitchFamily="2" charset="2"/>
                </a:rPr>
                <a:t> </a:t>
              </a:r>
              <a:r>
                <a:rPr lang="en-US" sz="1700" dirty="0"/>
                <a:t>input costs (e.g., salaries, drilling, energy, regulatory reporting, etc.) escalated sharply       … juniors</a:t>
              </a:r>
            </a:p>
            <a:p>
              <a:endParaRPr lang="en-US" sz="1400" dirty="0"/>
            </a:p>
            <a:p>
              <a:r>
                <a:rPr lang="en-US" dirty="0">
                  <a:solidFill>
                    <a:srgbClr val="D03C9B"/>
                  </a:solidFill>
                  <a:effectLst>
                    <a:outerShdw blurRad="38100" dist="38100" dir="2700000" algn="tl">
                      <a:srgbClr val="000000">
                        <a:alpha val="43137"/>
                      </a:srgbClr>
                    </a:outerShdw>
                  </a:effectLst>
                  <a:sym typeface="Symbol"/>
                </a:rPr>
                <a:t></a:t>
              </a:r>
              <a:r>
                <a:rPr lang="en-US" dirty="0">
                  <a:solidFill>
                    <a:srgbClr val="D03C9B"/>
                  </a:solidFill>
                  <a:sym typeface="Symbol"/>
                </a:rPr>
                <a:t> </a:t>
              </a:r>
              <a:r>
                <a:rPr lang="en-US" sz="1700" dirty="0"/>
                <a:t>Computers in exploration vs conducting meaningful field work</a:t>
              </a:r>
            </a:p>
            <a:p>
              <a:endParaRPr lang="pt-BR" sz="1400" dirty="0">
                <a:solidFill>
                  <a:srgbClr val="D03C9B"/>
                </a:solidFill>
              </a:endParaRPr>
            </a:p>
            <a:p>
              <a:r>
                <a:rPr lang="en-US" dirty="0">
                  <a:solidFill>
                    <a:srgbClr val="D03C9B"/>
                  </a:solidFill>
                  <a:effectLst>
                    <a:outerShdw blurRad="38100" dist="38100" dir="2700000" algn="tl">
                      <a:srgbClr val="000000">
                        <a:alpha val="43137"/>
                      </a:srgbClr>
                    </a:outerShdw>
                  </a:effectLst>
                  <a:sym typeface="Symbol"/>
                </a:rPr>
                <a:t></a:t>
              </a:r>
              <a:r>
                <a:rPr lang="en-US" dirty="0">
                  <a:solidFill>
                    <a:srgbClr val="D03C9B"/>
                  </a:solidFill>
                  <a:sym typeface="Symbol"/>
                </a:rPr>
                <a:t> </a:t>
              </a:r>
              <a:r>
                <a:rPr lang="en-US" sz="1700" dirty="0"/>
                <a:t>Corporatization </a:t>
              </a:r>
              <a:r>
                <a:rPr lang="en-US" sz="1700" b="1" dirty="0">
                  <a:solidFill>
                    <a:srgbClr val="FFFF00"/>
                  </a:solidFill>
                  <a:sym typeface="Wingdings" pitchFamily="2" charset="2"/>
                </a:rPr>
                <a:t> </a:t>
              </a:r>
              <a:r>
                <a:rPr lang="en-US" sz="1700" dirty="0"/>
                <a:t>numerous bureaucratic, regulatory (lawyers!) and social requirements, etc., at the expense of creative thinking essential for discovery. Corporate responsibilities that must however be addressed by geologists!!!!</a:t>
              </a:r>
            </a:p>
          </p:txBody>
        </p:sp>
        <p:sp>
          <p:nvSpPr>
            <p:cNvPr id="3" name="Rectangle 2"/>
            <p:cNvSpPr/>
            <p:nvPr/>
          </p:nvSpPr>
          <p:spPr>
            <a:xfrm>
              <a:off x="1368426" y="5930512"/>
              <a:ext cx="2529860" cy="246221"/>
            </a:xfrm>
            <a:prstGeom prst="rect">
              <a:avLst/>
            </a:prstGeom>
          </p:spPr>
          <p:txBody>
            <a:bodyPr wrap="none">
              <a:spAutoFit/>
            </a:bodyPr>
            <a:lstStyle/>
            <a:p>
              <a:r>
                <a:rPr lang="pt-BR" sz="1000" dirty="0"/>
                <a:t>Dan Wood AO, SEG </a:t>
              </a:r>
              <a:r>
                <a:rPr lang="pt-BR" sz="1000" dirty="0" err="1"/>
                <a:t>NewsLetter</a:t>
              </a:r>
              <a:r>
                <a:rPr lang="pt-BR" sz="1000" dirty="0"/>
                <a:t> 12, Jan 2018 </a:t>
              </a:r>
            </a:p>
          </p:txBody>
        </p:sp>
        <p:pic>
          <p:nvPicPr>
            <p:cNvPr id="28674" name="Picture 2"/>
            <p:cNvPicPr>
              <a:picLocks noChangeAspect="1" noChangeArrowheads="1"/>
            </p:cNvPicPr>
            <p:nvPr/>
          </p:nvPicPr>
          <p:blipFill>
            <a:blip r:embed="rId2" cstate="print"/>
            <a:srcRect l="20347" t="13357" r="11534" b="20935"/>
            <a:stretch>
              <a:fillRect/>
            </a:stretch>
          </p:blipFill>
          <p:spPr bwMode="auto">
            <a:xfrm>
              <a:off x="7092280" y="1700808"/>
              <a:ext cx="288032" cy="288325"/>
            </a:xfrm>
            <a:prstGeom prst="rect">
              <a:avLst/>
            </a:prstGeom>
            <a:noFill/>
            <a:ln w="9525">
              <a:solidFill>
                <a:schemeClr val="accent1"/>
              </a:solidFill>
              <a:miter lim="800000"/>
              <a:headEnd/>
              <a:tailEnd/>
            </a:ln>
          </p:spPr>
        </p:pic>
        <p:pic>
          <p:nvPicPr>
            <p:cNvPr id="28678" name="Picture 6" descr="Resultado de imagem para using computer crazy"/>
            <p:cNvPicPr>
              <a:picLocks noChangeAspect="1" noChangeArrowheads="1"/>
            </p:cNvPicPr>
            <p:nvPr/>
          </p:nvPicPr>
          <p:blipFill>
            <a:blip r:embed="rId3" cstate="print"/>
            <a:srcRect/>
            <a:stretch>
              <a:fillRect/>
            </a:stretch>
          </p:blipFill>
          <p:spPr bwMode="auto">
            <a:xfrm>
              <a:off x="5796136" y="2132856"/>
              <a:ext cx="565335" cy="540756"/>
            </a:xfrm>
            <a:prstGeom prst="rect">
              <a:avLst/>
            </a:prstGeom>
            <a:noFill/>
            <a:ln>
              <a:solidFill>
                <a:schemeClr val="accent1"/>
              </a:solidFill>
            </a:ln>
          </p:spPr>
        </p:pic>
        <p:pic>
          <p:nvPicPr>
            <p:cNvPr id="28679" name="Picture 7"/>
            <p:cNvPicPr>
              <a:picLocks noChangeAspect="1" noChangeArrowheads="1"/>
            </p:cNvPicPr>
            <p:nvPr/>
          </p:nvPicPr>
          <p:blipFill>
            <a:blip r:embed="rId4" cstate="print"/>
            <a:srcRect/>
            <a:stretch>
              <a:fillRect/>
            </a:stretch>
          </p:blipFill>
          <p:spPr bwMode="auto">
            <a:xfrm>
              <a:off x="6372200" y="2132856"/>
              <a:ext cx="1296144" cy="549778"/>
            </a:xfrm>
            <a:prstGeom prst="rect">
              <a:avLst/>
            </a:prstGeom>
            <a:noFill/>
            <a:ln w="9525">
              <a:noFill/>
              <a:miter lim="800000"/>
              <a:headEnd/>
              <a:tailEnd/>
            </a:ln>
          </p:spPr>
        </p:pic>
        <p:pic>
          <p:nvPicPr>
            <p:cNvPr id="28681" name="Picture 9" descr="Resultado de imagem para corporate managers"/>
            <p:cNvPicPr>
              <a:picLocks noChangeAspect="1" noChangeArrowheads="1"/>
            </p:cNvPicPr>
            <p:nvPr/>
          </p:nvPicPr>
          <p:blipFill>
            <a:blip r:embed="rId5" cstate="print"/>
            <a:srcRect/>
            <a:stretch>
              <a:fillRect/>
            </a:stretch>
          </p:blipFill>
          <p:spPr bwMode="auto">
            <a:xfrm>
              <a:off x="2771800" y="3212976"/>
              <a:ext cx="613842" cy="613842"/>
            </a:xfrm>
            <a:prstGeom prst="rect">
              <a:avLst/>
            </a:prstGeom>
            <a:noFill/>
            <a:ln>
              <a:solidFill>
                <a:schemeClr val="accent1"/>
              </a:solidFill>
            </a:ln>
          </p:spPr>
        </p:pic>
        <p:pic>
          <p:nvPicPr>
            <p:cNvPr id="17" name="Picture 3"/>
            <p:cNvPicPr>
              <a:picLocks noChangeAspect="1" noChangeArrowheads="1"/>
            </p:cNvPicPr>
            <p:nvPr/>
          </p:nvPicPr>
          <p:blipFill>
            <a:blip r:embed="rId6" cstate="print">
              <a:lum bright="-5000" contrast="10000"/>
            </a:blip>
            <a:srcRect l="2364" t="16500" b="2237"/>
            <a:stretch>
              <a:fillRect/>
            </a:stretch>
          </p:blipFill>
          <p:spPr bwMode="auto">
            <a:xfrm>
              <a:off x="3927175" y="3212976"/>
              <a:ext cx="5216825" cy="3645024"/>
            </a:xfrm>
            <a:prstGeom prst="rect">
              <a:avLst/>
            </a:prstGeom>
            <a:noFill/>
            <a:ln w="9525">
              <a:solidFill>
                <a:schemeClr val="tx1">
                  <a:lumMod val="95000"/>
                  <a:lumOff val="5000"/>
                </a:schemeClr>
              </a:solidFill>
              <a:miter lim="800000"/>
              <a:headEnd/>
              <a:tailEnd/>
            </a:ln>
          </p:spPr>
        </p:pic>
        <p:pic>
          <p:nvPicPr>
            <p:cNvPr id="18" name="Picture 17"/>
            <p:cNvPicPr>
              <a:picLocks noChangeAspect="1" noChangeArrowheads="1"/>
            </p:cNvPicPr>
            <p:nvPr/>
          </p:nvPicPr>
          <p:blipFill>
            <a:blip r:embed="rId6" cstate="print">
              <a:lum bright="-5000" contrast="10000"/>
            </a:blip>
            <a:srcRect l="1627" t="1914" r="21886" b="87328"/>
            <a:stretch>
              <a:fillRect/>
            </a:stretch>
          </p:blipFill>
          <p:spPr bwMode="auto">
            <a:xfrm>
              <a:off x="560766" y="6396219"/>
              <a:ext cx="3384376" cy="404663"/>
            </a:xfrm>
            <a:prstGeom prst="rect">
              <a:avLst/>
            </a:prstGeom>
            <a:noFill/>
            <a:ln w="9525">
              <a:solidFill>
                <a:schemeClr val="tx1">
                  <a:lumMod val="95000"/>
                  <a:lumOff val="5000"/>
                </a:schemeClr>
              </a:solidFill>
              <a:miter lim="800000"/>
              <a:headEnd/>
              <a:tailEnd/>
            </a:ln>
          </p:spPr>
        </p:pic>
        <p:sp>
          <p:nvSpPr>
            <p:cNvPr id="19" name="Rectangle 18"/>
            <p:cNvSpPr/>
            <p:nvPr/>
          </p:nvSpPr>
          <p:spPr>
            <a:xfrm>
              <a:off x="30107" y="0"/>
              <a:ext cx="9113893" cy="584775"/>
            </a:xfrm>
            <a:prstGeom prst="rect">
              <a:avLst/>
            </a:prstGeom>
            <a:noFill/>
          </p:spPr>
          <p:txBody>
            <a:bodyPr wrap="squar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So, why not find </a:t>
              </a:r>
              <a:r>
                <a:rPr lang="en-US" sz="32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gold</a:t>
              </a: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like we did before 2005????  </a:t>
              </a:r>
              <a:endParaRPr lang="pt-BR"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grpSp>
      <p:grpSp>
        <p:nvGrpSpPr>
          <p:cNvPr id="5" name="Group 4">
            <a:extLst>
              <a:ext uri="{FF2B5EF4-FFF2-40B4-BE49-F238E27FC236}">
                <a16:creationId xmlns:a16="http://schemas.microsoft.com/office/drawing/2014/main" id="{CC756E52-4AB3-4CFC-94F3-9FA29486B4CB}"/>
              </a:ext>
            </a:extLst>
          </p:cNvPr>
          <p:cNvGrpSpPr/>
          <p:nvPr/>
        </p:nvGrpSpPr>
        <p:grpSpPr>
          <a:xfrm>
            <a:off x="209855" y="655507"/>
            <a:ext cx="8900630" cy="5471030"/>
            <a:chOff x="5295532" y="6828689"/>
            <a:chExt cx="8900630" cy="5471030"/>
          </a:xfrm>
        </p:grpSpPr>
        <p:pic>
          <p:nvPicPr>
            <p:cNvPr id="4" name="Picture 3">
              <a:extLst>
                <a:ext uri="{FF2B5EF4-FFF2-40B4-BE49-F238E27FC236}">
                  <a16:creationId xmlns:a16="http://schemas.microsoft.com/office/drawing/2014/main" id="{573B96BA-F49D-4C83-98D3-0AF0D8F9B049}"/>
                </a:ext>
              </a:extLst>
            </p:cNvPr>
            <p:cNvPicPr>
              <a:picLocks noChangeAspect="1"/>
            </p:cNvPicPr>
            <p:nvPr/>
          </p:nvPicPr>
          <p:blipFill>
            <a:blip r:embed="rId7"/>
            <a:stretch>
              <a:fillRect/>
            </a:stretch>
          </p:blipFill>
          <p:spPr>
            <a:xfrm>
              <a:off x="5295532" y="6828689"/>
              <a:ext cx="8900630" cy="5471030"/>
            </a:xfrm>
            <a:prstGeom prst="rect">
              <a:avLst/>
            </a:prstGeom>
          </p:spPr>
        </p:pic>
        <p:sp>
          <p:nvSpPr>
            <p:cNvPr id="13" name="Rectangle 12">
              <a:extLst>
                <a:ext uri="{FF2B5EF4-FFF2-40B4-BE49-F238E27FC236}">
                  <a16:creationId xmlns:a16="http://schemas.microsoft.com/office/drawing/2014/main" id="{26956327-0FD4-4153-8D30-0C402167D9D9}"/>
                </a:ext>
              </a:extLst>
            </p:cNvPr>
            <p:cNvSpPr/>
            <p:nvPr/>
          </p:nvSpPr>
          <p:spPr>
            <a:xfrm>
              <a:off x="5383459" y="7247565"/>
              <a:ext cx="2304256" cy="769441"/>
            </a:xfrm>
            <a:prstGeom prst="rect">
              <a:avLst/>
            </a:prstGeom>
          </p:spPr>
          <p:txBody>
            <a:bodyPr wrap="square">
              <a:spAutoFit/>
            </a:bodyPr>
            <a:lstStyle/>
            <a:p>
              <a:r>
                <a:rPr lang="en-GB" sz="1100" dirty="0">
                  <a:hlinkClick r:id="rId8"/>
                </a:rPr>
                <a:t>http://minexconsulting.com/wp-content/uploads/2019/12/AusIMM-Long-term-trends-in-gold-Explorn-Nov-2019-1.pdf</a:t>
              </a:r>
              <a:endParaRPr lang="en-GB" sz="11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54484"/>
            <a:ext cx="9144000" cy="2154436"/>
          </a:xfrm>
          <a:prstGeom prst="rect">
            <a:avLst/>
          </a:prstGeom>
          <a:noFill/>
        </p:spPr>
        <p:txBody>
          <a:bodyPr wrap="square" rtlCol="0">
            <a:spAutoFit/>
          </a:bodyPr>
          <a:lstStyle/>
          <a:p>
            <a:pPr algn="ctr"/>
            <a:r>
              <a:rPr lang="en-US" b="1" dirty="0">
                <a:solidFill>
                  <a:srgbClr val="FF0000"/>
                </a:solidFill>
                <a:latin typeface="Geometr415 Blk BT"/>
              </a:rPr>
              <a:t> </a:t>
            </a:r>
            <a:r>
              <a:rPr lang="en-US" i="1" dirty="0">
                <a:latin typeface="Tahoma" pitchFamily="34" charset="0"/>
                <a:ea typeface="Tahoma" pitchFamily="34" charset="0"/>
                <a:cs typeface="Tahoma" pitchFamily="34" charset="0"/>
              </a:rPr>
              <a:t>Possibly related to technical reasons</a:t>
            </a:r>
          </a:p>
          <a:p>
            <a:endParaRPr lang="en-US" sz="2000" i="1" dirty="0">
              <a:latin typeface="Cambria" pitchFamily="18" charset="0"/>
              <a:ea typeface="Cambria" pitchFamily="18" charset="0"/>
            </a:endParaRPr>
          </a:p>
          <a:p>
            <a:r>
              <a:rPr lang="en-US" sz="1600" dirty="0">
                <a:solidFill>
                  <a:srgbClr val="00B050"/>
                </a:solidFill>
                <a:effectLst>
                  <a:outerShdw blurRad="38100" dist="38100" dir="2700000" algn="tl">
                    <a:srgbClr val="000000">
                      <a:alpha val="43137"/>
                    </a:srgbClr>
                  </a:outerShdw>
                </a:effectLst>
                <a:sym typeface="Symbol"/>
              </a:rPr>
              <a:t></a:t>
            </a:r>
            <a:r>
              <a:rPr lang="en-US" sz="1600" dirty="0">
                <a:solidFill>
                  <a:srgbClr val="00B050"/>
                </a:solidFill>
                <a:sym typeface="Symbol"/>
              </a:rPr>
              <a:t> </a:t>
            </a:r>
            <a:r>
              <a:rPr lang="en-US" sz="1600" dirty="0">
                <a:latin typeface="Tahoma" pitchFamily="34" charset="0"/>
                <a:ea typeface="Tahoma" pitchFamily="34" charset="0"/>
                <a:cs typeface="Tahoma" pitchFamily="34" charset="0"/>
              </a:rPr>
              <a:t>Most of more obvious and easily discovered near-surface deposits have been located</a:t>
            </a:r>
          </a:p>
          <a:p>
            <a:endParaRPr lang="en-US" sz="1600" dirty="0">
              <a:latin typeface="Tahoma" pitchFamily="34" charset="0"/>
              <a:ea typeface="Tahoma" pitchFamily="34" charset="0"/>
              <a:cs typeface="Tahoma" pitchFamily="34" charset="0"/>
            </a:endParaRPr>
          </a:p>
          <a:p>
            <a:r>
              <a:rPr lang="en-US" sz="1600" dirty="0">
                <a:solidFill>
                  <a:srgbClr val="00B050"/>
                </a:solidFill>
                <a:effectLst>
                  <a:outerShdw blurRad="38100" dist="38100" dir="2700000" algn="tl">
                    <a:srgbClr val="000000">
                      <a:alpha val="43137"/>
                    </a:srgbClr>
                  </a:outerShdw>
                </a:effectLst>
                <a:sym typeface="Symbol"/>
              </a:rPr>
              <a:t></a:t>
            </a:r>
            <a:r>
              <a:rPr lang="en-US" sz="1600" dirty="0">
                <a:solidFill>
                  <a:srgbClr val="D03C9B"/>
                </a:solidFill>
                <a:sym typeface="Symbol"/>
              </a:rPr>
              <a:t> </a:t>
            </a:r>
            <a:r>
              <a:rPr lang="en-US" sz="1600" dirty="0">
                <a:latin typeface="Tahoma" pitchFamily="34" charset="0"/>
                <a:ea typeface="Tahoma" pitchFamily="34" charset="0"/>
                <a:cs typeface="Tahoma" pitchFamily="34" charset="0"/>
              </a:rPr>
              <a:t>Focus directed mainly at depths amenable to mining by open pit, mainly in more mature terrains</a:t>
            </a:r>
          </a:p>
          <a:p>
            <a:endParaRPr lang="en-US" sz="1600" dirty="0">
              <a:latin typeface="Tahoma" pitchFamily="34" charset="0"/>
              <a:ea typeface="Tahoma" pitchFamily="34" charset="0"/>
              <a:cs typeface="Tahoma" pitchFamily="34" charset="0"/>
            </a:endParaRPr>
          </a:p>
          <a:p>
            <a:r>
              <a:rPr lang="en-US" sz="1600" dirty="0">
                <a:solidFill>
                  <a:srgbClr val="00B050"/>
                </a:solidFill>
                <a:effectLst>
                  <a:outerShdw blurRad="38100" dist="38100" dir="2700000" algn="tl">
                    <a:srgbClr val="000000">
                      <a:alpha val="43137"/>
                    </a:srgbClr>
                  </a:outerShdw>
                </a:effectLst>
                <a:sym typeface="Symbol"/>
              </a:rPr>
              <a:t></a:t>
            </a:r>
            <a:r>
              <a:rPr lang="en-US" sz="1600" dirty="0">
                <a:solidFill>
                  <a:srgbClr val="D03C9B"/>
                </a:solidFill>
                <a:sym typeface="Symbol"/>
              </a:rPr>
              <a:t> </a:t>
            </a:r>
            <a:r>
              <a:rPr lang="en-US" sz="1600" dirty="0">
                <a:latin typeface="Tahoma" pitchFamily="34" charset="0"/>
                <a:ea typeface="Tahoma" pitchFamily="34" charset="0"/>
                <a:cs typeface="Tahoma" pitchFamily="34" charset="0"/>
              </a:rPr>
              <a:t>Development of new deposit models </a:t>
            </a:r>
            <a:r>
              <a:rPr lang="en-US" sz="1600" b="1" dirty="0">
                <a:solidFill>
                  <a:srgbClr val="FFFF00"/>
                </a:solidFill>
                <a:effectLst>
                  <a:outerShdw blurRad="38100" dist="38100" dir="2700000" algn="tl">
                    <a:srgbClr val="000000">
                      <a:alpha val="43137"/>
                    </a:srgbClr>
                  </a:outerShdw>
                </a:effectLst>
                <a:latin typeface="Tahoma" pitchFamily="34" charset="0"/>
                <a:ea typeface="Tahoma" pitchFamily="34" charset="0"/>
                <a:cs typeface="Tahoma" pitchFamily="34" charset="0"/>
                <a:sym typeface="Wingdings" pitchFamily="2" charset="2"/>
              </a:rPr>
              <a:t></a:t>
            </a:r>
            <a:r>
              <a:rPr lang="en-US" sz="1600" dirty="0">
                <a:latin typeface="Tahoma" pitchFamily="34" charset="0"/>
                <a:ea typeface="Tahoma" pitchFamily="34" charset="0"/>
                <a:cs typeface="Tahoma" pitchFamily="34" charset="0"/>
                <a:sym typeface="Wingdings" pitchFamily="2" charset="2"/>
              </a:rPr>
              <a:t> </a:t>
            </a:r>
            <a:r>
              <a:rPr lang="en-US" sz="1600" dirty="0">
                <a:latin typeface="Tahoma" pitchFamily="34" charset="0"/>
                <a:ea typeface="Tahoma" pitchFamily="34" charset="0"/>
                <a:cs typeface="Tahoma" pitchFamily="34" charset="0"/>
              </a:rPr>
              <a:t>reduce discovery risk by more accurately forecasting proximity to possible ore by studying weakly to non-mineralized altered rocks</a:t>
            </a:r>
            <a:r>
              <a:rPr lang="en-US" sz="1600" dirty="0"/>
              <a:t> </a:t>
            </a:r>
            <a:endParaRPr lang="en-US" sz="1600" dirty="0">
              <a:latin typeface="Tahoma" pitchFamily="34" charset="0"/>
              <a:ea typeface="Tahoma" pitchFamily="34" charset="0"/>
              <a:cs typeface="Tahoma" pitchFamily="34" charset="0"/>
            </a:endParaRPr>
          </a:p>
        </p:txBody>
      </p:sp>
      <p:sp>
        <p:nvSpPr>
          <p:cNvPr id="9" name="Rectangle 8"/>
          <p:cNvSpPr/>
          <p:nvPr/>
        </p:nvSpPr>
        <p:spPr>
          <a:xfrm>
            <a:off x="5724128" y="2708920"/>
            <a:ext cx="2529860" cy="246221"/>
          </a:xfrm>
          <a:prstGeom prst="rect">
            <a:avLst/>
          </a:prstGeom>
        </p:spPr>
        <p:txBody>
          <a:bodyPr wrap="none">
            <a:spAutoFit/>
          </a:bodyPr>
          <a:lstStyle/>
          <a:p>
            <a:r>
              <a:rPr lang="pt-BR" sz="1000"/>
              <a:t>Dan Wood AO, SEG NewsLetter 12, Jan 2018 </a:t>
            </a:r>
          </a:p>
        </p:txBody>
      </p:sp>
      <p:grpSp>
        <p:nvGrpSpPr>
          <p:cNvPr id="12" name="Group 11">
            <a:extLst>
              <a:ext uri="{FF2B5EF4-FFF2-40B4-BE49-F238E27FC236}">
                <a16:creationId xmlns:a16="http://schemas.microsoft.com/office/drawing/2014/main" id="{5474CE78-2DE6-4C78-9E99-EE879405ED04}"/>
              </a:ext>
            </a:extLst>
          </p:cNvPr>
          <p:cNvGrpSpPr/>
          <p:nvPr/>
        </p:nvGrpSpPr>
        <p:grpSpPr>
          <a:xfrm>
            <a:off x="-36512" y="2968935"/>
            <a:ext cx="8766323" cy="3865342"/>
            <a:chOff x="-1370741" y="540164"/>
            <a:chExt cx="12544370" cy="5568147"/>
          </a:xfrm>
        </p:grpSpPr>
        <p:pic>
          <p:nvPicPr>
            <p:cNvPr id="13" name="Picture 12">
              <a:extLst>
                <a:ext uri="{FF2B5EF4-FFF2-40B4-BE49-F238E27FC236}">
                  <a16:creationId xmlns:a16="http://schemas.microsoft.com/office/drawing/2014/main" id="{E0F4D3E2-B6A6-4BE8-BFF0-F0505D1D9D00}"/>
                </a:ext>
              </a:extLst>
            </p:cNvPr>
            <p:cNvPicPr>
              <a:picLocks noChangeAspect="1"/>
            </p:cNvPicPr>
            <p:nvPr/>
          </p:nvPicPr>
          <p:blipFill>
            <a:blip r:embed="rId2"/>
            <a:stretch>
              <a:fillRect/>
            </a:stretch>
          </p:blipFill>
          <p:spPr>
            <a:xfrm>
              <a:off x="2029629" y="749688"/>
              <a:ext cx="9144000" cy="5358623"/>
            </a:xfrm>
            <a:prstGeom prst="rect">
              <a:avLst/>
            </a:prstGeom>
          </p:spPr>
        </p:pic>
        <p:sp>
          <p:nvSpPr>
            <p:cNvPr id="14" name="Rectangle 13">
              <a:extLst>
                <a:ext uri="{FF2B5EF4-FFF2-40B4-BE49-F238E27FC236}">
                  <a16:creationId xmlns:a16="http://schemas.microsoft.com/office/drawing/2014/main" id="{6C480819-DD55-42A6-95F1-4D491642CFC3}"/>
                </a:ext>
              </a:extLst>
            </p:cNvPr>
            <p:cNvSpPr/>
            <p:nvPr/>
          </p:nvSpPr>
          <p:spPr>
            <a:xfrm>
              <a:off x="-752492" y="5399901"/>
              <a:ext cx="2967156" cy="665043"/>
            </a:xfrm>
            <a:prstGeom prst="rect">
              <a:avLst/>
            </a:prstGeom>
          </p:spPr>
          <p:txBody>
            <a:bodyPr wrap="square">
              <a:spAutoFit/>
            </a:bodyPr>
            <a:lstStyle/>
            <a:p>
              <a:r>
                <a:rPr lang="en-GB" sz="800" dirty="0">
                  <a:hlinkClick r:id="rId3"/>
                </a:rPr>
                <a:t>http://minexconsulting.com/wp-content/uploads/2019/12/AusIMM-Long-term-trends-in-gold-Explorn-Nov-2019-1.pdf</a:t>
              </a:r>
              <a:endParaRPr lang="en-GB" sz="800" dirty="0"/>
            </a:p>
          </p:txBody>
        </p:sp>
        <p:pic>
          <p:nvPicPr>
            <p:cNvPr id="15" name="Picture 14">
              <a:extLst>
                <a:ext uri="{FF2B5EF4-FFF2-40B4-BE49-F238E27FC236}">
                  <a16:creationId xmlns:a16="http://schemas.microsoft.com/office/drawing/2014/main" id="{6FFC2750-5166-4E3E-B00F-B32F4B44E276}"/>
                </a:ext>
              </a:extLst>
            </p:cNvPr>
            <p:cNvPicPr>
              <a:picLocks noChangeAspect="1"/>
            </p:cNvPicPr>
            <p:nvPr/>
          </p:nvPicPr>
          <p:blipFill>
            <a:blip r:embed="rId4"/>
            <a:stretch>
              <a:fillRect/>
            </a:stretch>
          </p:blipFill>
          <p:spPr>
            <a:xfrm>
              <a:off x="3596388" y="540164"/>
              <a:ext cx="6552381" cy="419048"/>
            </a:xfrm>
            <a:prstGeom prst="rect">
              <a:avLst/>
            </a:prstGeom>
          </p:spPr>
        </p:pic>
        <p:sp>
          <p:nvSpPr>
            <p:cNvPr id="16" name="Rectangle 15">
              <a:extLst>
                <a:ext uri="{FF2B5EF4-FFF2-40B4-BE49-F238E27FC236}">
                  <a16:creationId xmlns:a16="http://schemas.microsoft.com/office/drawing/2014/main" id="{0A514E65-E255-4D9D-A874-DC0DBF078060}"/>
                </a:ext>
              </a:extLst>
            </p:cNvPr>
            <p:cNvSpPr/>
            <p:nvPr/>
          </p:nvSpPr>
          <p:spPr>
            <a:xfrm>
              <a:off x="-1370741" y="2284040"/>
              <a:ext cx="3953964" cy="532034"/>
            </a:xfrm>
            <a:prstGeom prst="rect">
              <a:avLst/>
            </a:prstGeom>
          </p:spPr>
          <p:txBody>
            <a:bodyPr wrap="square">
              <a:spAutoFit/>
            </a:bodyPr>
            <a:lstStyle/>
            <a:p>
              <a:pPr lvl="0"/>
              <a:r>
                <a:rPr lang="en-US" b="1" dirty="0">
                  <a:solidFill>
                    <a:srgbClr val="FF0000"/>
                  </a:solidFill>
                  <a:effectLst>
                    <a:outerShdw blurRad="38100" dist="38100" dir="2700000" algn="tl">
                      <a:srgbClr val="000000">
                        <a:alpha val="43137"/>
                      </a:srgbClr>
                    </a:outerShdw>
                  </a:effectLst>
                  <a:latin typeface="Geometr415 Blk BT"/>
                </a:rPr>
                <a:t> </a:t>
              </a:r>
              <a:r>
                <a:rPr lang="en-US" dirty="0">
                  <a:solidFill>
                    <a:prstClr val="black"/>
                  </a:solidFill>
                  <a:effectLst>
                    <a:outerShdw blurRad="38100" dist="38100" dir="2700000" algn="tl">
                      <a:srgbClr val="000000">
                        <a:alpha val="43137"/>
                      </a:srgbClr>
                    </a:outerShdw>
                  </a:effectLst>
                </a:rPr>
                <a:t>From shallow to deep</a:t>
              </a:r>
            </a:p>
          </p:txBody>
        </p:sp>
      </p:grpSp>
      <p:sp>
        <p:nvSpPr>
          <p:cNvPr id="17" name="Rectangle 16">
            <a:extLst>
              <a:ext uri="{FF2B5EF4-FFF2-40B4-BE49-F238E27FC236}">
                <a16:creationId xmlns:a16="http://schemas.microsoft.com/office/drawing/2014/main" id="{23C40FE4-F2B2-46EC-9251-746188BB8044}"/>
              </a:ext>
            </a:extLst>
          </p:cNvPr>
          <p:cNvSpPr/>
          <p:nvPr/>
        </p:nvSpPr>
        <p:spPr>
          <a:xfrm>
            <a:off x="30107" y="0"/>
            <a:ext cx="9113893" cy="584775"/>
          </a:xfrm>
          <a:prstGeom prst="rect">
            <a:avLst/>
          </a:prstGeom>
          <a:noFill/>
        </p:spPr>
        <p:txBody>
          <a:bodyPr wrap="square" lIns="91440" tIns="45720" rIns="91440" bIns="45720">
            <a:spAutoFit/>
          </a:bodyPr>
          <a:lstStyle/>
          <a:p>
            <a:pPr algn="ct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So, why not find </a:t>
            </a:r>
            <a:r>
              <a:rPr lang="en-US" sz="3200" b="1" cap="none" spc="0" dirty="0">
                <a:ln w="24500" cmpd="dbl">
                  <a:solidFill>
                    <a:schemeClr val="accent2">
                      <a:shade val="85000"/>
                      <a:satMod val="155000"/>
                    </a:schemeClr>
                  </a:solidFill>
                  <a:prstDash val="solid"/>
                  <a:miter lim="800000"/>
                </a:ln>
                <a:solidFill>
                  <a:srgbClr val="FF0000"/>
                </a:solidFill>
                <a:effectLst>
                  <a:outerShdw blurRad="38100" dist="38100" dir="7020000" algn="tl">
                    <a:srgbClr val="000000">
                      <a:alpha val="35000"/>
                    </a:srgbClr>
                  </a:outerShdw>
                </a:effectLst>
              </a:rPr>
              <a:t>gold</a:t>
            </a:r>
            <a:r>
              <a:rPr lang="en-US"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rPr>
              <a:t> like we did before 2005????  </a:t>
            </a:r>
            <a:endParaRPr lang="pt-BR" sz="3200" b="1" cap="none" spc="0" dirty="0">
              <a:ln w="24500" cmpd="dbl">
                <a:solidFill>
                  <a:schemeClr val="accent2">
                    <a:shade val="85000"/>
                    <a:satMod val="155000"/>
                  </a:schemeClr>
                </a:solidFill>
                <a:prstDash val="solid"/>
                <a:miter lim="800000"/>
              </a:ln>
              <a:gradFill>
                <a:gsLst>
                  <a:gs pos="10000">
                    <a:schemeClr val="accent2">
                      <a:tint val="10000"/>
                      <a:satMod val="155000"/>
                    </a:schemeClr>
                  </a:gs>
                  <a:gs pos="60000">
                    <a:schemeClr val="accent2">
                      <a:tint val="30000"/>
                      <a:satMod val="155000"/>
                    </a:schemeClr>
                  </a:gs>
                  <a:gs pos="100000">
                    <a:schemeClr val="accent2">
                      <a:tint val="73000"/>
                      <a:satMod val="155000"/>
                    </a:schemeClr>
                  </a:gs>
                </a:gsLst>
                <a:lin ang="5400000"/>
              </a:gradFill>
              <a:effectLst>
                <a:outerShdw blurRad="38100" dist="38100" dir="7020000" algn="tl">
                  <a:srgbClr val="000000">
                    <a:alpha val="35000"/>
                  </a:srgbClr>
                </a:outerShdw>
              </a:effectLs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611560" y="548680"/>
            <a:ext cx="8316416" cy="5491826"/>
          </a:xfrm>
          <a:prstGeom prst="rect">
            <a:avLst/>
          </a:prstGeom>
          <a:noFill/>
          <a:ln w="9525">
            <a:noFill/>
            <a:miter lim="800000"/>
            <a:headEnd/>
            <a:tailEnd/>
          </a:ln>
        </p:spPr>
      </p:pic>
      <p:sp>
        <p:nvSpPr>
          <p:cNvPr id="3" name="Rectangle 2"/>
          <p:cNvSpPr/>
          <p:nvPr/>
        </p:nvSpPr>
        <p:spPr>
          <a:xfrm>
            <a:off x="467544" y="0"/>
            <a:ext cx="7767255" cy="584775"/>
          </a:xfrm>
          <a:prstGeom prst="rect">
            <a:avLst/>
          </a:prstGeom>
        </p:spPr>
        <p:txBody>
          <a:bodyPr wrap="none">
            <a:spAutoFit/>
          </a:bodyPr>
          <a:lstStyle/>
          <a:p>
            <a:r>
              <a:rPr lang="en-US" sz="3200" b="1">
                <a:solidFill>
                  <a:srgbClr val="D03C9B"/>
                </a:solidFill>
                <a:effectLst>
                  <a:outerShdw blurRad="38100" dist="38100" dir="2700000" algn="tl">
                    <a:srgbClr val="000000">
                      <a:alpha val="43137"/>
                    </a:srgbClr>
                  </a:outerShdw>
                </a:effectLst>
              </a:rPr>
              <a:t>The future of gold exploration is under cover</a:t>
            </a:r>
          </a:p>
        </p:txBody>
      </p:sp>
      <p:sp>
        <p:nvSpPr>
          <p:cNvPr id="4" name="Rectangle 3"/>
          <p:cNvSpPr/>
          <p:nvPr/>
        </p:nvSpPr>
        <p:spPr>
          <a:xfrm>
            <a:off x="1331640" y="6021288"/>
            <a:ext cx="5688632" cy="276999"/>
          </a:xfrm>
          <a:prstGeom prst="rect">
            <a:avLst/>
          </a:prstGeom>
        </p:spPr>
        <p:txBody>
          <a:bodyPr wrap="square">
            <a:spAutoFit/>
          </a:bodyPr>
          <a:lstStyle/>
          <a:p>
            <a:r>
              <a:rPr lang="pt-BR" sz="1200"/>
              <a:t>http://resourceworld.com/index.php/the-future-of-gold-exploration-is-under-cover/</a:t>
            </a:r>
          </a:p>
        </p:txBody>
      </p:sp>
      <p:pic>
        <p:nvPicPr>
          <p:cNvPr id="7" name="Picture 2">
            <a:extLst>
              <a:ext uri="{FF2B5EF4-FFF2-40B4-BE49-F238E27FC236}">
                <a16:creationId xmlns:a16="http://schemas.microsoft.com/office/drawing/2014/main" id="{5A2D1B0F-5995-40C9-8C14-89AEE54F0A8A}"/>
              </a:ext>
            </a:extLst>
          </p:cNvPr>
          <p:cNvPicPr>
            <a:picLocks noChangeAspect="1" noChangeArrowheads="1"/>
          </p:cNvPicPr>
          <p:nvPr/>
        </p:nvPicPr>
        <p:blipFill>
          <a:blip r:embed="rId3" cstate="print"/>
          <a:srcRect/>
          <a:stretch>
            <a:fillRect/>
          </a:stretch>
        </p:blipFill>
        <p:spPr bwMode="auto">
          <a:xfrm>
            <a:off x="65185" y="764704"/>
            <a:ext cx="8979457" cy="442662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E19525-CD5E-4758-9338-5D39DCD56774}"/>
              </a:ext>
            </a:extLst>
          </p:cNvPr>
          <p:cNvGrpSpPr/>
          <p:nvPr/>
        </p:nvGrpSpPr>
        <p:grpSpPr>
          <a:xfrm>
            <a:off x="0" y="908720"/>
            <a:ext cx="8913053" cy="6120680"/>
            <a:chOff x="0" y="764704"/>
            <a:chExt cx="8913053" cy="6120680"/>
          </a:xfrm>
        </p:grpSpPr>
        <p:pic>
          <p:nvPicPr>
            <p:cNvPr id="88066" name="Picture 2"/>
            <p:cNvPicPr>
              <a:picLocks noChangeAspect="1" noChangeArrowheads="1"/>
            </p:cNvPicPr>
            <p:nvPr/>
          </p:nvPicPr>
          <p:blipFill>
            <a:blip r:embed="rId2" cstate="print"/>
            <a:srcRect/>
            <a:stretch>
              <a:fillRect/>
            </a:stretch>
          </p:blipFill>
          <p:spPr bwMode="auto">
            <a:xfrm>
              <a:off x="0" y="764704"/>
              <a:ext cx="8913053" cy="5688632"/>
            </a:xfrm>
            <a:prstGeom prst="rect">
              <a:avLst/>
            </a:prstGeom>
            <a:noFill/>
            <a:ln w="9525">
              <a:noFill/>
              <a:miter lim="800000"/>
              <a:headEnd/>
              <a:tailEnd/>
            </a:ln>
          </p:spPr>
        </p:pic>
        <p:pic>
          <p:nvPicPr>
            <p:cNvPr id="3" name="Picture 3"/>
            <p:cNvPicPr>
              <a:picLocks noChangeAspect="1" noChangeArrowheads="1"/>
            </p:cNvPicPr>
            <p:nvPr/>
          </p:nvPicPr>
          <p:blipFill>
            <a:blip r:embed="rId3" cstate="print"/>
            <a:srcRect/>
            <a:stretch>
              <a:fillRect/>
            </a:stretch>
          </p:blipFill>
          <p:spPr bwMode="auto">
            <a:xfrm>
              <a:off x="61714" y="6618684"/>
              <a:ext cx="5086350" cy="266700"/>
            </a:xfrm>
            <a:prstGeom prst="rect">
              <a:avLst/>
            </a:prstGeom>
            <a:noFill/>
            <a:ln w="9525">
              <a:noFill/>
              <a:miter lim="800000"/>
              <a:headEnd/>
              <a:tailEnd/>
            </a:ln>
          </p:spPr>
        </p:pic>
        <p:pic>
          <p:nvPicPr>
            <p:cNvPr id="4" name="Picture 4"/>
            <p:cNvPicPr>
              <a:picLocks noChangeAspect="1" noChangeArrowheads="1"/>
            </p:cNvPicPr>
            <p:nvPr/>
          </p:nvPicPr>
          <p:blipFill>
            <a:blip r:embed="rId4" cstate="print"/>
            <a:srcRect/>
            <a:stretch>
              <a:fillRect/>
            </a:stretch>
          </p:blipFill>
          <p:spPr bwMode="auto">
            <a:xfrm>
              <a:off x="2152452" y="6613923"/>
              <a:ext cx="812477" cy="265124"/>
            </a:xfrm>
            <a:prstGeom prst="rect">
              <a:avLst/>
            </a:prstGeom>
            <a:noFill/>
            <a:ln w="9525">
              <a:noFill/>
              <a:miter lim="800000"/>
              <a:headEnd/>
              <a:tailEnd/>
            </a:ln>
          </p:spPr>
        </p:pic>
        <p:sp>
          <p:nvSpPr>
            <p:cNvPr id="5" name="Rectangle 4"/>
            <p:cNvSpPr/>
            <p:nvPr/>
          </p:nvSpPr>
          <p:spPr>
            <a:xfrm>
              <a:off x="960967" y="810600"/>
              <a:ext cx="6048672" cy="1138773"/>
            </a:xfrm>
            <a:prstGeom prst="rect">
              <a:avLst/>
            </a:prstGeom>
            <a:solidFill>
              <a:schemeClr val="accent1">
                <a:lumMod val="50000"/>
              </a:schemeClr>
            </a:solidFill>
          </p:spPr>
          <p:txBody>
            <a:bodyPr wrap="square">
              <a:spAutoFit/>
            </a:bodyPr>
            <a:lstStyle/>
            <a:p>
              <a:r>
                <a:rPr lang="en-US" sz="1700">
                  <a:solidFill>
                    <a:srgbClr val="FFFF00"/>
                  </a:solidFill>
                  <a:effectLst>
                    <a:outerShdw blurRad="38100" dist="38100" dir="2700000" algn="tl">
                      <a:srgbClr val="000000">
                        <a:alpha val="43137"/>
                      </a:srgbClr>
                    </a:outerShdw>
                  </a:effectLst>
                </a:rPr>
                <a:t>Decline of Witwatersrand </a:t>
              </a:r>
              <a:r>
                <a:rPr lang="en-US" sz="1700" b="1">
                  <a:solidFill>
                    <a:srgbClr val="FF0000"/>
                  </a:solidFill>
                  <a:effectLst>
                    <a:outerShdw blurRad="38100" dist="38100" dir="2700000" algn="tl">
                      <a:srgbClr val="000000">
                        <a:alpha val="43137"/>
                      </a:srgbClr>
                    </a:outerShdw>
                  </a:effectLst>
                </a:rPr>
                <a:t>gold</a:t>
              </a:r>
              <a:r>
                <a:rPr lang="en-US" sz="1700">
                  <a:solidFill>
                    <a:srgbClr val="FFFF00"/>
                  </a:solidFill>
                  <a:effectLst>
                    <a:outerShdw blurRad="38100" dist="38100" dir="2700000" algn="tl">
                      <a:srgbClr val="000000">
                        <a:alpha val="43137"/>
                      </a:srgbClr>
                    </a:outerShdw>
                  </a:effectLst>
                </a:rPr>
                <a:t> from peak of 1,000 tonnes (t) in 1970 to only 220 t in 2008. After dominating the world gold scene for 125 years, this raises the question: </a:t>
              </a:r>
              <a:r>
                <a:rPr lang="en-US" sz="1700" i="1">
                  <a:solidFill>
                    <a:srgbClr val="FFFF00"/>
                  </a:solidFill>
                  <a:effectLst>
                    <a:outerShdw blurRad="38100" dist="38100" dir="2700000" algn="tl">
                      <a:srgbClr val="000000">
                        <a:alpha val="43137"/>
                      </a:srgbClr>
                    </a:outerShdw>
                  </a:effectLst>
                </a:rPr>
                <a:t>where growing demand gap for </a:t>
              </a:r>
              <a:r>
                <a:rPr lang="en-US" sz="1700" b="1" i="1">
                  <a:solidFill>
                    <a:srgbClr val="FF0000"/>
                  </a:solidFill>
                  <a:effectLst>
                    <a:outerShdw blurRad="38100" dist="38100" dir="2700000" algn="tl">
                      <a:srgbClr val="000000">
                        <a:alpha val="43137"/>
                      </a:srgbClr>
                    </a:outerShdw>
                  </a:effectLst>
                </a:rPr>
                <a:t>gold</a:t>
              </a:r>
              <a:r>
                <a:rPr lang="en-US" sz="1700" i="1">
                  <a:solidFill>
                    <a:srgbClr val="FFFF00"/>
                  </a:solidFill>
                  <a:effectLst>
                    <a:outerShdw blurRad="38100" dist="38100" dir="2700000" algn="tl">
                      <a:srgbClr val="000000">
                        <a:alpha val="43137"/>
                      </a:srgbClr>
                    </a:outerShdw>
                  </a:effectLst>
                </a:rPr>
                <a:t> will be coming from? Which deposit </a:t>
              </a:r>
              <a:r>
                <a:rPr lang="pt-BR" sz="1700" i="1">
                  <a:solidFill>
                    <a:srgbClr val="FFFF00"/>
                  </a:solidFill>
                  <a:effectLst>
                    <a:outerShdw blurRad="38100" dist="38100" dir="2700000" algn="tl">
                      <a:srgbClr val="000000">
                        <a:alpha val="43137"/>
                      </a:srgbClr>
                    </a:outerShdw>
                  </a:effectLst>
                </a:rPr>
                <a:t>types?</a:t>
              </a:r>
            </a:p>
          </p:txBody>
        </p:sp>
      </p:grpSp>
      <p:sp>
        <p:nvSpPr>
          <p:cNvPr id="6" name="Rectangle 5"/>
          <p:cNvSpPr/>
          <p:nvPr/>
        </p:nvSpPr>
        <p:spPr>
          <a:xfrm>
            <a:off x="-47145" y="-23613"/>
            <a:ext cx="9501062" cy="923330"/>
          </a:xfrm>
          <a:prstGeom prst="rect">
            <a:avLst/>
          </a:prstGeom>
        </p:spPr>
        <p:txBody>
          <a:bodyPr wrap="none">
            <a:spAutoFit/>
          </a:bodyPr>
          <a:lstStyle/>
          <a:p>
            <a:r>
              <a:rPr lang="en-US" sz="5400" b="1" dirty="0">
                <a:solidFill>
                  <a:srgbClr val="FFFF00"/>
                </a:solidFill>
                <a:effectLst>
                  <a:outerShdw blurRad="38100" dist="38100" dir="2700000" algn="tl">
                    <a:srgbClr val="000000">
                      <a:alpha val="43137"/>
                    </a:srgbClr>
                  </a:outerShdw>
                </a:effectLst>
              </a:rPr>
              <a:t>What about the Wits factor… ?? </a:t>
            </a:r>
          </a:p>
        </p:txBody>
      </p:sp>
      <p:sp>
        <p:nvSpPr>
          <p:cNvPr id="8" name="Rectangle 7">
            <a:extLst>
              <a:ext uri="{FF2B5EF4-FFF2-40B4-BE49-F238E27FC236}">
                <a16:creationId xmlns:a16="http://schemas.microsoft.com/office/drawing/2014/main" id="{48E30004-02CB-4B07-985E-7E9F0D627031}"/>
              </a:ext>
            </a:extLst>
          </p:cNvPr>
          <p:cNvSpPr/>
          <p:nvPr/>
        </p:nvSpPr>
        <p:spPr>
          <a:xfrm>
            <a:off x="29628" y="980728"/>
            <a:ext cx="9144000" cy="4893647"/>
          </a:xfrm>
          <a:prstGeom prst="rect">
            <a:avLst/>
          </a:prstGeom>
          <a:solidFill>
            <a:schemeClr val="bg2"/>
          </a:solidFill>
          <a:ln>
            <a:solidFill>
              <a:schemeClr val="tx1"/>
            </a:solidFill>
          </a:ln>
        </p:spPr>
        <p:txBody>
          <a:bodyPr wrap="square">
            <a:spAutoFit/>
          </a:bodyPr>
          <a:lstStyle/>
          <a:p>
            <a:r>
              <a:rPr lang="en-US" sz="2400" b="1" dirty="0">
                <a:solidFill>
                  <a:srgbClr val="3333CC"/>
                </a:solidFill>
                <a:effectLst>
                  <a:outerShdw blurRad="38100" dist="38100" dir="2700000" algn="tl">
                    <a:srgbClr val="000000">
                      <a:alpha val="43137"/>
                    </a:srgbClr>
                  </a:outerShdw>
                </a:effectLst>
                <a:latin typeface="Geometr415 Blk BT"/>
              </a:rPr>
              <a:t></a:t>
            </a:r>
            <a:r>
              <a:rPr lang="en-US" sz="2400" b="1" dirty="0">
                <a:effectLst>
                  <a:outerShdw blurRad="38100" dist="38100" dir="2700000" algn="tl">
                    <a:srgbClr val="000000">
                      <a:alpha val="43137"/>
                    </a:srgbClr>
                  </a:outerShdw>
                </a:effectLst>
                <a:latin typeface="Geometr415 Blk BT"/>
              </a:rPr>
              <a:t> </a:t>
            </a:r>
            <a:r>
              <a:rPr lang="pt-BR" sz="2400" dirty="0" err="1">
                <a:solidFill>
                  <a:srgbClr val="C00000"/>
                </a:solidFill>
                <a:effectLst>
                  <a:outerShdw blurRad="38100" dist="38100" dir="2700000" algn="tl">
                    <a:srgbClr val="000000">
                      <a:alpha val="43137"/>
                    </a:srgbClr>
                  </a:outerShdw>
                </a:effectLst>
              </a:rPr>
              <a:t>Waning</a:t>
            </a:r>
            <a:r>
              <a:rPr lang="pt-BR" sz="2400" dirty="0">
                <a:solidFill>
                  <a:srgbClr val="C00000"/>
                </a:solidFill>
                <a:effectLst>
                  <a:outerShdw blurRad="38100" dist="38100" dir="2700000" algn="tl">
                    <a:srgbClr val="000000">
                      <a:alpha val="43137"/>
                    </a:srgbClr>
                  </a:outerShdw>
                </a:effectLst>
              </a:rPr>
              <a:t> </a:t>
            </a:r>
            <a:r>
              <a:rPr lang="pt-BR" sz="2400" dirty="0" err="1">
                <a:solidFill>
                  <a:srgbClr val="D03C9B"/>
                </a:solidFill>
                <a:effectLst>
                  <a:outerShdw blurRad="38100" dist="38100" dir="2700000" algn="tl">
                    <a:srgbClr val="000000">
                      <a:alpha val="43137"/>
                    </a:srgbClr>
                  </a:outerShdw>
                </a:effectLst>
              </a:rPr>
              <a:t>Witwatersrand</a:t>
            </a:r>
            <a:r>
              <a:rPr lang="pt-BR" sz="2400" dirty="0">
                <a:solidFill>
                  <a:srgbClr val="C00000"/>
                </a:solidFill>
                <a:effectLst>
                  <a:outerShdw blurRad="38100" dist="38100" dir="2700000" algn="tl">
                    <a:srgbClr val="000000">
                      <a:alpha val="43137"/>
                    </a:srgbClr>
                  </a:outerShdw>
                </a:effectLst>
              </a:rPr>
              <a:t> </a:t>
            </a:r>
            <a:r>
              <a:rPr lang="pt-BR" sz="2400" dirty="0" err="1">
                <a:solidFill>
                  <a:srgbClr val="C00000"/>
                </a:solidFill>
                <a:effectLst>
                  <a:outerShdw blurRad="38100" dist="38100" dir="2700000" algn="tl">
                    <a:srgbClr val="000000">
                      <a:alpha val="43137"/>
                    </a:srgbClr>
                  </a:outerShdw>
                </a:effectLst>
              </a:rPr>
              <a:t>gold</a:t>
            </a:r>
            <a:r>
              <a:rPr lang="pt-BR" sz="2400" dirty="0">
                <a:solidFill>
                  <a:srgbClr val="C00000"/>
                </a:solidFill>
                <a:effectLst>
                  <a:outerShdw blurRad="38100" dist="38100" dir="2700000" algn="tl">
                    <a:srgbClr val="000000">
                      <a:alpha val="43137"/>
                    </a:srgbClr>
                  </a:outerShdw>
                </a:effectLst>
              </a:rPr>
              <a:t> </a:t>
            </a:r>
            <a:r>
              <a:rPr lang="pt-BR" sz="2400" dirty="0" err="1">
                <a:solidFill>
                  <a:srgbClr val="C00000"/>
                </a:solidFill>
                <a:effectLst>
                  <a:outerShdw blurRad="38100" dist="38100" dir="2700000" algn="tl">
                    <a:srgbClr val="000000">
                      <a:alpha val="43137"/>
                    </a:srgbClr>
                  </a:outerShdw>
                </a:effectLst>
              </a:rPr>
              <a:t>production</a:t>
            </a:r>
            <a:r>
              <a:rPr lang="pt-BR" sz="2400" dirty="0">
                <a:solidFill>
                  <a:srgbClr val="C00000"/>
                </a:solidFill>
                <a:effectLst>
                  <a:outerShdw blurRad="38100" dist="38100" dir="2700000" algn="tl">
                    <a:srgbClr val="000000">
                      <a:alpha val="43137"/>
                    </a:srgbClr>
                  </a:outerShdw>
                </a:effectLst>
              </a:rPr>
              <a:t> </a:t>
            </a:r>
            <a:r>
              <a:rPr lang="pt-BR" sz="2400" b="1" dirty="0">
                <a:solidFill>
                  <a:srgbClr val="FF0000"/>
                </a:solidFill>
                <a:effectLst>
                  <a:outerShdw blurRad="38100" dist="38100" dir="2700000" algn="tl">
                    <a:srgbClr val="000000">
                      <a:alpha val="43137"/>
                    </a:srgbClr>
                  </a:outerShdw>
                </a:effectLst>
                <a:sym typeface="Wingdings" pitchFamily="2" charset="2"/>
              </a:rPr>
              <a:t></a:t>
            </a:r>
            <a:r>
              <a:rPr lang="pt-BR" sz="2400" dirty="0">
                <a:solidFill>
                  <a:srgbClr val="C00000"/>
                </a:solidFill>
                <a:effectLst>
                  <a:outerShdw blurRad="38100" dist="38100" dir="2700000" algn="tl">
                    <a:srgbClr val="000000">
                      <a:alpha val="43137"/>
                    </a:srgbClr>
                  </a:outerShdw>
                </a:effectLst>
                <a:sym typeface="Wingdings" pitchFamily="2" charset="2"/>
              </a:rPr>
              <a:t> </a:t>
            </a:r>
            <a:r>
              <a:rPr lang="pt-BR" sz="2400" dirty="0" err="1">
                <a:solidFill>
                  <a:srgbClr val="D03C9B"/>
                </a:solidFill>
                <a:effectLst>
                  <a:outerShdw blurRad="38100" dist="38100" dir="2700000" algn="tl">
                    <a:srgbClr val="000000">
                      <a:alpha val="43137"/>
                    </a:srgbClr>
                  </a:outerShdw>
                </a:effectLst>
              </a:rPr>
              <a:t>porphyry</a:t>
            </a:r>
            <a:r>
              <a:rPr lang="pt-BR" sz="2400" dirty="0">
                <a:solidFill>
                  <a:srgbClr val="C00000"/>
                </a:solidFill>
                <a:effectLst>
                  <a:outerShdw blurRad="38100" dist="38100" dir="2700000" algn="tl">
                    <a:srgbClr val="000000">
                      <a:alpha val="43137"/>
                    </a:srgbClr>
                  </a:outerShdw>
                </a:effectLst>
              </a:rPr>
              <a:t> </a:t>
            </a:r>
            <a:r>
              <a:rPr lang="en-US" sz="2400" dirty="0">
                <a:solidFill>
                  <a:srgbClr val="C00000"/>
                </a:solidFill>
                <a:effectLst>
                  <a:outerShdw blurRad="38100" dist="38100" dir="2700000" algn="tl">
                    <a:srgbClr val="000000">
                      <a:alpha val="43137"/>
                    </a:srgbClr>
                  </a:outerShdw>
                </a:effectLst>
              </a:rPr>
              <a:t>deposits become progressively more important as </a:t>
            </a:r>
            <a:r>
              <a:rPr lang="en-US" sz="2400" dirty="0">
                <a:solidFill>
                  <a:srgbClr val="FF0000"/>
                </a:solidFill>
                <a:effectLst>
                  <a:outerShdw blurRad="38100" dist="38100" dir="2700000" algn="tl">
                    <a:srgbClr val="000000">
                      <a:alpha val="43137"/>
                    </a:srgbClr>
                  </a:outerShdw>
                </a:effectLst>
              </a:rPr>
              <a:t>gold</a:t>
            </a:r>
            <a:r>
              <a:rPr lang="en-US" sz="2400" dirty="0">
                <a:solidFill>
                  <a:srgbClr val="C00000"/>
                </a:solidFill>
                <a:effectLst>
                  <a:outerShdw blurRad="38100" dist="38100" dir="2700000" algn="tl">
                    <a:srgbClr val="000000">
                      <a:alpha val="43137"/>
                    </a:srgbClr>
                  </a:outerShdw>
                </a:effectLst>
              </a:rPr>
              <a:t> source, as well as </a:t>
            </a:r>
            <a:r>
              <a:rPr lang="en-US" sz="2400" dirty="0">
                <a:solidFill>
                  <a:srgbClr val="D03C9B"/>
                </a:solidFill>
                <a:effectLst>
                  <a:outerShdw blurRad="38100" dist="38100" dir="2700000" algn="tl">
                    <a:srgbClr val="000000">
                      <a:alpha val="43137"/>
                    </a:srgbClr>
                  </a:outerShdw>
                </a:effectLst>
              </a:rPr>
              <a:t>epithermal </a:t>
            </a:r>
            <a:r>
              <a:rPr lang="en-US" sz="2400" dirty="0">
                <a:solidFill>
                  <a:srgbClr val="C00000"/>
                </a:solidFill>
                <a:effectLst>
                  <a:outerShdw blurRad="38100" dist="38100" dir="2700000" algn="tl">
                    <a:srgbClr val="000000">
                      <a:alpha val="43137"/>
                    </a:srgbClr>
                  </a:outerShdw>
                </a:effectLst>
              </a:rPr>
              <a:t>deposits.  </a:t>
            </a:r>
          </a:p>
          <a:p>
            <a:endParaRPr lang="en-US" sz="2400" dirty="0">
              <a:solidFill>
                <a:srgbClr val="C00000"/>
              </a:solidFill>
              <a:effectLst>
                <a:outerShdw blurRad="38100" dist="38100" dir="2700000" algn="tl">
                  <a:srgbClr val="000000">
                    <a:alpha val="43137"/>
                  </a:srgbClr>
                </a:outerShdw>
              </a:effectLst>
            </a:endParaRPr>
          </a:p>
          <a:p>
            <a:r>
              <a:rPr lang="en-US" sz="2400" b="1" dirty="0">
                <a:solidFill>
                  <a:srgbClr val="3333CC"/>
                </a:solidFill>
                <a:effectLst>
                  <a:outerShdw blurRad="38100" dist="38100" dir="2700000" algn="tl">
                    <a:srgbClr val="000000">
                      <a:alpha val="43137"/>
                    </a:srgbClr>
                  </a:outerShdw>
                </a:effectLst>
                <a:latin typeface="Geometr415 Blk BT"/>
              </a:rPr>
              <a:t></a:t>
            </a:r>
            <a:r>
              <a:rPr lang="en-US" sz="2400" b="1" dirty="0">
                <a:effectLst>
                  <a:outerShdw blurRad="38100" dist="38100" dir="2700000" algn="tl">
                    <a:srgbClr val="000000">
                      <a:alpha val="43137"/>
                    </a:srgbClr>
                  </a:outerShdw>
                </a:effectLst>
                <a:latin typeface="Geometr415 Blk BT"/>
              </a:rPr>
              <a:t> </a:t>
            </a:r>
            <a:r>
              <a:rPr lang="en-US" sz="2400" dirty="0">
                <a:solidFill>
                  <a:srgbClr val="D03C9B"/>
                </a:solidFill>
                <a:effectLst>
                  <a:outerShdw blurRad="38100" dist="38100" dir="2700000" algn="tl">
                    <a:srgbClr val="000000">
                      <a:alpha val="43137"/>
                    </a:srgbClr>
                  </a:outerShdw>
                </a:effectLst>
              </a:rPr>
              <a:t>Orogenic </a:t>
            </a:r>
            <a:r>
              <a:rPr lang="en-US" sz="2400" dirty="0">
                <a:solidFill>
                  <a:srgbClr val="C00000"/>
                </a:solidFill>
                <a:effectLst>
                  <a:outerShdw blurRad="38100" dist="38100" dir="2700000" algn="tl">
                    <a:srgbClr val="000000">
                      <a:alpha val="43137"/>
                    </a:srgbClr>
                  </a:outerShdw>
                </a:effectLst>
              </a:rPr>
              <a:t>deposits have 50% of reserves &amp; resources in production </a:t>
            </a:r>
            <a:r>
              <a:rPr lang="en-US" sz="2400" b="1" dirty="0">
                <a:solidFill>
                  <a:srgbClr val="FF0000"/>
                </a:solidFill>
                <a:effectLst>
                  <a:outerShdw blurRad="38100" dist="38100" dir="2700000" algn="tl">
                    <a:srgbClr val="000000">
                      <a:alpha val="43137"/>
                    </a:srgbClr>
                  </a:outerShdw>
                </a:effectLst>
                <a:sym typeface="Wingdings" pitchFamily="2" charset="2"/>
              </a:rPr>
              <a:t> </a:t>
            </a:r>
            <a:r>
              <a:rPr lang="en-US" sz="2400" dirty="0">
                <a:solidFill>
                  <a:srgbClr val="C00000"/>
                </a:solidFill>
                <a:effectLst>
                  <a:outerShdw blurRad="38100" dist="38100" dir="2700000" algn="tl">
                    <a:srgbClr val="000000">
                      <a:alpha val="43137"/>
                    </a:srgbClr>
                  </a:outerShdw>
                </a:effectLst>
              </a:rPr>
              <a:t>warrant all local brownfields exploration mines can afford. Many small </a:t>
            </a:r>
            <a:r>
              <a:rPr lang="en-US" sz="2400" dirty="0">
                <a:solidFill>
                  <a:srgbClr val="D03C9B"/>
                </a:solidFill>
                <a:effectLst>
                  <a:outerShdw blurRad="38100" dist="38100" dir="2700000" algn="tl">
                    <a:srgbClr val="000000">
                      <a:alpha val="43137"/>
                    </a:srgbClr>
                  </a:outerShdw>
                </a:effectLst>
              </a:rPr>
              <a:t>orogenic</a:t>
            </a:r>
            <a:r>
              <a:rPr lang="en-US" sz="2400" dirty="0">
                <a:solidFill>
                  <a:srgbClr val="C00000"/>
                </a:solidFill>
                <a:effectLst>
                  <a:outerShdw blurRad="38100" dist="38100" dir="2700000" algn="tl">
                    <a:srgbClr val="000000">
                      <a:alpha val="43137"/>
                    </a:srgbClr>
                  </a:outerShdw>
                </a:effectLst>
              </a:rPr>
              <a:t> gold deposits </a:t>
            </a:r>
            <a:r>
              <a:rPr lang="en-US" sz="2400" b="1" dirty="0">
                <a:solidFill>
                  <a:srgbClr val="FF0000"/>
                </a:solidFill>
                <a:effectLst>
                  <a:outerShdw blurRad="38100" dist="38100" dir="2700000" algn="tl">
                    <a:srgbClr val="000000">
                      <a:alpha val="43137"/>
                    </a:srgbClr>
                  </a:outerShdw>
                </a:effectLst>
                <a:sym typeface="Wingdings" pitchFamily="2" charset="2"/>
              </a:rPr>
              <a:t></a:t>
            </a:r>
            <a:r>
              <a:rPr lang="en-US" sz="2400" dirty="0">
                <a:solidFill>
                  <a:srgbClr val="C00000"/>
                </a:solidFill>
                <a:effectLst>
                  <a:outerShdw blurRad="38100" dist="38100" dir="2700000" algn="tl">
                    <a:srgbClr val="000000">
                      <a:alpha val="43137"/>
                    </a:srgbClr>
                  </a:outerShdw>
                </a:effectLst>
                <a:sym typeface="Wingdings" pitchFamily="2" charset="2"/>
              </a:rPr>
              <a:t> </a:t>
            </a:r>
            <a:r>
              <a:rPr lang="en-US" sz="2400" dirty="0">
                <a:solidFill>
                  <a:srgbClr val="C00000"/>
                </a:solidFill>
                <a:effectLst>
                  <a:outerShdw blurRad="38100" dist="38100" dir="2700000" algn="tl">
                    <a:srgbClr val="000000">
                      <a:alpha val="43137"/>
                    </a:srgbClr>
                  </a:outerShdw>
                </a:effectLst>
              </a:rPr>
              <a:t>relatively good chance to make further local discoveries as additions </a:t>
            </a:r>
            <a:r>
              <a:rPr lang="pt-BR" sz="2400" dirty="0" err="1">
                <a:solidFill>
                  <a:srgbClr val="C00000"/>
                </a:solidFill>
                <a:effectLst>
                  <a:outerShdw blurRad="38100" dist="38100" dir="2700000" algn="tl">
                    <a:srgbClr val="000000">
                      <a:alpha val="43137"/>
                    </a:srgbClr>
                  </a:outerShdw>
                </a:effectLst>
              </a:rPr>
              <a:t>to</a:t>
            </a:r>
            <a:r>
              <a:rPr lang="pt-BR" sz="2400" dirty="0">
                <a:solidFill>
                  <a:srgbClr val="C00000"/>
                </a:solidFill>
                <a:effectLst>
                  <a:outerShdw blurRad="38100" dist="38100" dir="2700000" algn="tl">
                    <a:srgbClr val="000000">
                      <a:alpha val="43137"/>
                    </a:srgbClr>
                  </a:outerShdw>
                </a:effectLst>
              </a:rPr>
              <a:t> </a:t>
            </a:r>
            <a:r>
              <a:rPr lang="pt-BR" sz="2400" dirty="0" err="1">
                <a:solidFill>
                  <a:srgbClr val="C00000"/>
                </a:solidFill>
                <a:effectLst>
                  <a:outerShdw blurRad="38100" dist="38100" dir="2700000" algn="tl">
                    <a:srgbClr val="000000">
                      <a:alpha val="43137"/>
                    </a:srgbClr>
                  </a:outerShdw>
                </a:effectLst>
              </a:rPr>
              <a:t>existing</a:t>
            </a:r>
            <a:r>
              <a:rPr lang="pt-BR" sz="2400" dirty="0">
                <a:solidFill>
                  <a:srgbClr val="C00000"/>
                </a:solidFill>
                <a:effectLst>
                  <a:outerShdw blurRad="38100" dist="38100" dir="2700000" algn="tl">
                    <a:srgbClr val="000000">
                      <a:alpha val="43137"/>
                    </a:srgbClr>
                  </a:outerShdw>
                </a:effectLst>
              </a:rPr>
              <a:t> mining </a:t>
            </a:r>
            <a:r>
              <a:rPr lang="pt-BR" sz="2400" dirty="0" err="1">
                <a:solidFill>
                  <a:srgbClr val="C00000"/>
                </a:solidFill>
                <a:effectLst>
                  <a:outerShdw blurRad="38100" dist="38100" dir="2700000" algn="tl">
                    <a:srgbClr val="000000">
                      <a:alpha val="43137"/>
                    </a:srgbClr>
                  </a:outerShdw>
                </a:effectLst>
              </a:rPr>
              <a:t>infrastructure</a:t>
            </a:r>
            <a:r>
              <a:rPr lang="pt-BR" sz="2400" dirty="0">
                <a:solidFill>
                  <a:srgbClr val="C00000"/>
                </a:solidFill>
                <a:effectLst>
                  <a:outerShdw blurRad="38100" dist="38100" dir="2700000" algn="tl">
                    <a:srgbClr val="000000">
                      <a:alpha val="43137"/>
                    </a:srgbClr>
                  </a:outerShdw>
                </a:effectLst>
              </a:rPr>
              <a:t>.</a:t>
            </a:r>
          </a:p>
          <a:p>
            <a:endParaRPr lang="pt-BR" sz="2400" dirty="0">
              <a:solidFill>
                <a:srgbClr val="C00000"/>
              </a:solidFill>
              <a:effectLst>
                <a:outerShdw blurRad="38100" dist="38100" dir="2700000" algn="tl">
                  <a:srgbClr val="000000">
                    <a:alpha val="43137"/>
                  </a:srgbClr>
                </a:outerShdw>
              </a:effectLst>
            </a:endParaRPr>
          </a:p>
          <a:p>
            <a:r>
              <a:rPr lang="en-US" sz="2400" b="1" dirty="0">
                <a:solidFill>
                  <a:srgbClr val="3333CC"/>
                </a:solidFill>
                <a:effectLst>
                  <a:outerShdw blurRad="38100" dist="38100" dir="2700000" algn="tl">
                    <a:srgbClr val="000000">
                      <a:alpha val="43137"/>
                    </a:srgbClr>
                  </a:outerShdw>
                </a:effectLst>
                <a:latin typeface="Geometr415 Blk BT"/>
              </a:rPr>
              <a:t></a:t>
            </a:r>
            <a:r>
              <a:rPr lang="en-US" sz="2400" b="1" dirty="0">
                <a:effectLst>
                  <a:outerShdw blurRad="38100" dist="38100" dir="2700000" algn="tl">
                    <a:srgbClr val="000000">
                      <a:alpha val="43137"/>
                    </a:srgbClr>
                  </a:outerShdw>
                </a:effectLst>
                <a:latin typeface="Geometr415 Blk BT"/>
              </a:rPr>
              <a:t> </a:t>
            </a:r>
            <a:r>
              <a:rPr lang="en-US" sz="2400" dirty="0">
                <a:solidFill>
                  <a:srgbClr val="D03C9B"/>
                </a:solidFill>
                <a:effectLst>
                  <a:outerShdw blurRad="38100" dist="38100" dir="2700000" algn="tl">
                    <a:srgbClr val="000000">
                      <a:alpha val="43137"/>
                    </a:srgbClr>
                  </a:outerShdw>
                </a:effectLst>
              </a:rPr>
              <a:t>Porphyry</a:t>
            </a:r>
            <a:r>
              <a:rPr lang="en-US" sz="2400" dirty="0">
                <a:solidFill>
                  <a:srgbClr val="C00000"/>
                </a:solidFill>
                <a:effectLst>
                  <a:outerShdw blurRad="38100" dist="38100" dir="2700000" algn="tl">
                    <a:srgbClr val="000000">
                      <a:alpha val="43137"/>
                    </a:srgbClr>
                  </a:outerShdw>
                </a:effectLst>
              </a:rPr>
              <a:t> Cu-Au deposits </a:t>
            </a:r>
            <a:r>
              <a:rPr lang="en-US" sz="2400" b="1" dirty="0">
                <a:solidFill>
                  <a:srgbClr val="FF0000"/>
                </a:solidFill>
                <a:effectLst>
                  <a:outerShdw blurRad="38100" dist="38100" dir="2700000" algn="tl">
                    <a:srgbClr val="000000">
                      <a:alpha val="43137"/>
                    </a:srgbClr>
                  </a:outerShdw>
                </a:effectLst>
                <a:sym typeface="Wingdings" pitchFamily="2" charset="2"/>
              </a:rPr>
              <a:t></a:t>
            </a:r>
            <a:r>
              <a:rPr lang="en-US" sz="2400" dirty="0">
                <a:solidFill>
                  <a:srgbClr val="C00000"/>
                </a:solidFill>
                <a:effectLst>
                  <a:outerShdw blurRad="38100" dist="38100" dir="2700000" algn="tl">
                    <a:srgbClr val="000000">
                      <a:alpha val="43137"/>
                    </a:srgbClr>
                  </a:outerShdw>
                </a:effectLst>
                <a:sym typeface="Wingdings" pitchFamily="2" charset="2"/>
              </a:rPr>
              <a:t> </a:t>
            </a:r>
            <a:r>
              <a:rPr lang="en-US" sz="2400" dirty="0">
                <a:solidFill>
                  <a:srgbClr val="C00000"/>
                </a:solidFill>
                <a:effectLst>
                  <a:outerShdw blurRad="38100" dist="38100" dir="2700000" algn="tl">
                    <a:srgbClr val="000000">
                      <a:alpha val="43137"/>
                    </a:srgbClr>
                  </a:outerShdw>
                </a:effectLst>
              </a:rPr>
              <a:t>more sensitive to grade than size. </a:t>
            </a:r>
          </a:p>
          <a:p>
            <a:r>
              <a:rPr lang="en-US" sz="2400" dirty="0">
                <a:solidFill>
                  <a:srgbClr val="C00000"/>
                </a:solidFill>
                <a:effectLst>
                  <a:outerShdw blurRad="38100" dist="38100" dir="2700000" algn="tl">
                    <a:srgbClr val="000000">
                      <a:alpha val="43137"/>
                    </a:srgbClr>
                  </a:outerShdw>
                </a:effectLst>
              </a:rPr>
              <a:t>As </a:t>
            </a:r>
            <a:r>
              <a:rPr lang="pt-BR" sz="2400" dirty="0" err="1">
                <a:solidFill>
                  <a:srgbClr val="C00000"/>
                </a:solidFill>
                <a:effectLst>
                  <a:outerShdw blurRad="38100" dist="38100" dir="2700000" algn="tl">
                    <a:srgbClr val="000000">
                      <a:alpha val="43137"/>
                    </a:srgbClr>
                  </a:outerShdw>
                </a:effectLst>
              </a:rPr>
              <a:t>multimetal</a:t>
            </a:r>
            <a:r>
              <a:rPr lang="pt-BR" sz="2400" dirty="0">
                <a:solidFill>
                  <a:srgbClr val="C00000"/>
                </a:solidFill>
                <a:effectLst>
                  <a:outerShdw blurRad="38100" dist="38100" dir="2700000" algn="tl">
                    <a:srgbClr val="000000">
                      <a:alpha val="43137"/>
                    </a:srgbClr>
                  </a:outerShdw>
                </a:effectLst>
              </a:rPr>
              <a:t> </a:t>
            </a:r>
            <a:r>
              <a:rPr lang="pt-BR" sz="2400" dirty="0" err="1">
                <a:solidFill>
                  <a:srgbClr val="C00000"/>
                </a:solidFill>
                <a:effectLst>
                  <a:outerShdw blurRad="38100" dist="38100" dir="2700000" algn="tl">
                    <a:srgbClr val="000000">
                      <a:alpha val="43137"/>
                    </a:srgbClr>
                  </a:outerShdw>
                </a:effectLst>
              </a:rPr>
              <a:t>deposits</a:t>
            </a:r>
            <a:r>
              <a:rPr lang="pt-BR" sz="2400" dirty="0">
                <a:solidFill>
                  <a:srgbClr val="C00000"/>
                </a:solidFill>
                <a:effectLst>
                  <a:outerShdw blurRad="38100" dist="38100" dir="2700000" algn="tl">
                    <a:srgbClr val="000000">
                      <a:alpha val="43137"/>
                    </a:srgbClr>
                  </a:outerShdw>
                </a:effectLst>
              </a:rPr>
              <a:t> </a:t>
            </a:r>
            <a:r>
              <a:rPr lang="pt-BR" sz="2400" b="1" dirty="0">
                <a:solidFill>
                  <a:srgbClr val="FF0000"/>
                </a:solidFill>
                <a:effectLst>
                  <a:outerShdw blurRad="38100" dist="38100" dir="2700000" algn="tl">
                    <a:srgbClr val="000000">
                      <a:alpha val="43137"/>
                    </a:srgbClr>
                  </a:outerShdw>
                </a:effectLst>
                <a:sym typeface="Wingdings" pitchFamily="2" charset="2"/>
              </a:rPr>
              <a:t></a:t>
            </a:r>
            <a:r>
              <a:rPr lang="pt-BR" sz="2400" dirty="0">
                <a:solidFill>
                  <a:srgbClr val="C00000"/>
                </a:solidFill>
                <a:effectLst>
                  <a:outerShdw blurRad="38100" dist="38100" dir="2700000" algn="tl">
                    <a:srgbClr val="000000">
                      <a:alpha val="43137"/>
                    </a:srgbClr>
                  </a:outerShdw>
                </a:effectLst>
                <a:sym typeface="Wingdings" pitchFamily="2" charset="2"/>
              </a:rPr>
              <a:t> </a:t>
            </a:r>
            <a:r>
              <a:rPr lang="pt-BR" sz="2400" dirty="0" err="1">
                <a:solidFill>
                  <a:srgbClr val="C00000"/>
                </a:solidFill>
                <a:effectLst>
                  <a:outerShdw blurRad="38100" dist="38100" dir="2700000" algn="tl">
                    <a:srgbClr val="000000">
                      <a:alpha val="43137"/>
                    </a:srgbClr>
                  </a:outerShdw>
                </a:effectLst>
              </a:rPr>
              <a:t>provide</a:t>
            </a:r>
            <a:r>
              <a:rPr lang="pt-BR" sz="2400" dirty="0">
                <a:solidFill>
                  <a:srgbClr val="C00000"/>
                </a:solidFill>
                <a:effectLst>
                  <a:outerShdw blurRad="38100" dist="38100" dir="2700000" algn="tl">
                    <a:srgbClr val="000000">
                      <a:alpha val="43137"/>
                    </a:srgbClr>
                  </a:outerShdw>
                </a:effectLst>
              </a:rPr>
              <a:t>  </a:t>
            </a:r>
            <a:r>
              <a:rPr lang="pt-BR" sz="2400" dirty="0" err="1">
                <a:solidFill>
                  <a:srgbClr val="C00000"/>
                </a:solidFill>
                <a:effectLst>
                  <a:outerShdw blurRad="38100" dist="38100" dir="2700000" algn="tl">
                    <a:srgbClr val="000000">
                      <a:alpha val="43137"/>
                    </a:srgbClr>
                  </a:outerShdw>
                </a:effectLst>
              </a:rPr>
              <a:t>better</a:t>
            </a:r>
            <a:r>
              <a:rPr lang="pt-BR" sz="2400" dirty="0">
                <a:solidFill>
                  <a:srgbClr val="C00000"/>
                </a:solidFill>
                <a:effectLst>
                  <a:outerShdw blurRad="38100" dist="38100" dir="2700000" algn="tl">
                    <a:srgbClr val="000000">
                      <a:alpha val="43137"/>
                    </a:srgbClr>
                  </a:outerShdw>
                </a:effectLst>
              </a:rPr>
              <a:t> “</a:t>
            </a:r>
            <a:r>
              <a:rPr lang="en-US" sz="2400" dirty="0">
                <a:solidFill>
                  <a:srgbClr val="C00000"/>
                </a:solidFill>
                <a:effectLst>
                  <a:outerShdw blurRad="38100" dist="38100" dir="2700000" algn="tl">
                    <a:srgbClr val="000000">
                      <a:alpha val="43137"/>
                    </a:srgbClr>
                  </a:outerShdw>
                </a:effectLst>
              </a:rPr>
              <a:t>insurance” against swings in any </a:t>
            </a:r>
            <a:r>
              <a:rPr lang="pt-BR" sz="2400" dirty="0">
                <a:solidFill>
                  <a:srgbClr val="C00000"/>
                </a:solidFill>
                <a:effectLst>
                  <a:outerShdw blurRad="38100" dist="38100" dir="2700000" algn="tl">
                    <a:srgbClr val="000000">
                      <a:alpha val="43137"/>
                    </a:srgbClr>
                  </a:outerShdw>
                </a:effectLst>
              </a:rPr>
              <a:t>single metal </a:t>
            </a:r>
            <a:r>
              <a:rPr lang="pt-BR" sz="2400" dirty="0" err="1">
                <a:solidFill>
                  <a:srgbClr val="C00000"/>
                </a:solidFill>
                <a:effectLst>
                  <a:outerShdw blurRad="38100" dist="38100" dir="2700000" algn="tl">
                    <a:srgbClr val="000000">
                      <a:alpha val="43137"/>
                    </a:srgbClr>
                  </a:outerShdw>
                </a:effectLst>
              </a:rPr>
              <a:t>price</a:t>
            </a:r>
            <a:r>
              <a:rPr lang="pt-BR" sz="2400" dirty="0">
                <a:solidFill>
                  <a:srgbClr val="C00000"/>
                </a:solidFill>
                <a:effectLst>
                  <a:outerShdw blurRad="38100" dist="38100" dir="2700000" algn="tl">
                    <a:srgbClr val="000000">
                      <a:alpha val="43137"/>
                    </a:srgbClr>
                  </a:outerShdw>
                </a:effectLst>
              </a:rPr>
              <a:t>. </a:t>
            </a:r>
          </a:p>
          <a:p>
            <a:r>
              <a:rPr lang="pt-BR" sz="2400" dirty="0" err="1">
                <a:solidFill>
                  <a:srgbClr val="C00000"/>
                </a:solidFill>
                <a:effectLst>
                  <a:outerShdw blurRad="38100" dist="38100" dir="2700000" algn="tl">
                    <a:srgbClr val="000000">
                      <a:alpha val="43137"/>
                    </a:srgbClr>
                  </a:outerShdw>
                </a:effectLst>
              </a:rPr>
              <a:t>Downside</a:t>
            </a:r>
            <a:r>
              <a:rPr lang="pt-BR" sz="2400" dirty="0">
                <a:solidFill>
                  <a:srgbClr val="C00000"/>
                </a:solidFill>
                <a:effectLst>
                  <a:outerShdw blurRad="38100" dist="38100" dir="2700000" algn="tl">
                    <a:srgbClr val="000000">
                      <a:alpha val="43137"/>
                    </a:srgbClr>
                  </a:outerShdw>
                </a:effectLst>
              </a:rPr>
              <a:t> </a:t>
            </a:r>
            <a:r>
              <a:rPr lang="pt-BR" sz="2400" b="1" dirty="0">
                <a:solidFill>
                  <a:srgbClr val="FF0000"/>
                </a:solidFill>
                <a:effectLst>
                  <a:outerShdw blurRad="38100" dist="38100" dir="2700000" algn="tl">
                    <a:srgbClr val="000000">
                      <a:alpha val="43137"/>
                    </a:srgbClr>
                  </a:outerShdw>
                </a:effectLst>
                <a:sym typeface="Wingdings" pitchFamily="2" charset="2"/>
              </a:rPr>
              <a:t></a:t>
            </a:r>
            <a:r>
              <a:rPr lang="pt-BR" sz="2400" dirty="0">
                <a:solidFill>
                  <a:srgbClr val="C00000"/>
                </a:solidFill>
                <a:effectLst>
                  <a:outerShdw blurRad="38100" dist="38100" dir="2700000" algn="tl">
                    <a:srgbClr val="000000">
                      <a:alpha val="43137"/>
                    </a:srgbClr>
                  </a:outerShdw>
                </a:effectLst>
                <a:sym typeface="Wingdings" pitchFamily="2" charset="2"/>
              </a:rPr>
              <a:t> high </a:t>
            </a:r>
            <a:r>
              <a:rPr lang="pt-BR" sz="2400" dirty="0" err="1">
                <a:solidFill>
                  <a:srgbClr val="C00000"/>
                </a:solidFill>
                <a:effectLst>
                  <a:outerShdw blurRad="38100" dist="38100" dir="2700000" algn="tl">
                    <a:srgbClr val="000000">
                      <a:alpha val="43137"/>
                    </a:srgbClr>
                  </a:outerShdw>
                </a:effectLst>
                <a:sym typeface="Wingdings" pitchFamily="2" charset="2"/>
              </a:rPr>
              <a:t>costs</a:t>
            </a:r>
            <a:r>
              <a:rPr lang="pt-BR" sz="2400" dirty="0">
                <a:solidFill>
                  <a:srgbClr val="C00000"/>
                </a:solidFill>
                <a:effectLst>
                  <a:outerShdw blurRad="38100" dist="38100" dir="2700000" algn="tl">
                    <a:srgbClr val="000000">
                      <a:alpha val="43137"/>
                    </a:srgbClr>
                  </a:outerShdw>
                </a:effectLst>
                <a:sym typeface="Wingdings" pitchFamily="2" charset="2"/>
              </a:rPr>
              <a:t> </a:t>
            </a:r>
            <a:r>
              <a:rPr lang="pt-BR" sz="2400" dirty="0" err="1">
                <a:solidFill>
                  <a:srgbClr val="C00000"/>
                </a:solidFill>
                <a:effectLst>
                  <a:outerShdw blurRad="38100" dist="38100" dir="2700000" algn="tl">
                    <a:srgbClr val="000000">
                      <a:alpha val="43137"/>
                    </a:srgbClr>
                  </a:outerShdw>
                </a:effectLst>
                <a:sym typeface="Wingdings" pitchFamily="2" charset="2"/>
              </a:rPr>
              <a:t>of</a:t>
            </a:r>
            <a:r>
              <a:rPr lang="pt-BR" sz="2400" dirty="0">
                <a:solidFill>
                  <a:srgbClr val="C00000"/>
                </a:solidFill>
                <a:effectLst>
                  <a:outerShdw blurRad="38100" dist="38100" dir="2700000" algn="tl">
                    <a:srgbClr val="000000">
                      <a:alpha val="43137"/>
                    </a:srgbClr>
                  </a:outerShdw>
                </a:effectLst>
                <a:sym typeface="Wingdings" pitchFamily="2" charset="2"/>
              </a:rPr>
              <a:t> </a:t>
            </a:r>
            <a:r>
              <a:rPr lang="pt-BR" sz="2400" dirty="0" err="1">
                <a:solidFill>
                  <a:srgbClr val="C00000"/>
                </a:solidFill>
                <a:effectLst>
                  <a:outerShdw blurRad="38100" dist="38100" dir="2700000" algn="tl">
                    <a:srgbClr val="000000">
                      <a:alpha val="43137"/>
                    </a:srgbClr>
                  </a:outerShdw>
                </a:effectLst>
                <a:sym typeface="Wingdings" pitchFamily="2" charset="2"/>
              </a:rPr>
              <a:t>acquisition</a:t>
            </a:r>
            <a:r>
              <a:rPr lang="pt-BR" sz="2400" dirty="0">
                <a:solidFill>
                  <a:srgbClr val="C00000"/>
                </a:solidFill>
                <a:effectLst>
                  <a:outerShdw blurRad="38100" dist="38100" dir="2700000" algn="tl">
                    <a:srgbClr val="000000">
                      <a:alpha val="43137"/>
                    </a:srgbClr>
                  </a:outerShdw>
                </a:effectLst>
                <a:sym typeface="Wingdings" pitchFamily="2" charset="2"/>
              </a:rPr>
              <a:t>, </a:t>
            </a:r>
            <a:r>
              <a:rPr lang="pt-BR" sz="2400" dirty="0" err="1">
                <a:solidFill>
                  <a:srgbClr val="C00000"/>
                </a:solidFill>
                <a:effectLst>
                  <a:outerShdw blurRad="38100" dist="38100" dir="2700000" algn="tl">
                    <a:srgbClr val="000000">
                      <a:alpha val="43137"/>
                    </a:srgbClr>
                  </a:outerShdw>
                </a:effectLst>
                <a:sym typeface="Wingdings" pitchFamily="2" charset="2"/>
              </a:rPr>
              <a:t>exploration</a:t>
            </a:r>
            <a:r>
              <a:rPr lang="pt-BR" sz="2400" dirty="0">
                <a:solidFill>
                  <a:srgbClr val="C00000"/>
                </a:solidFill>
                <a:effectLst>
                  <a:outerShdw blurRad="38100" dist="38100" dir="2700000" algn="tl">
                    <a:srgbClr val="000000">
                      <a:alpha val="43137"/>
                    </a:srgbClr>
                  </a:outerShdw>
                </a:effectLst>
                <a:sym typeface="Wingdings" pitchFamily="2" charset="2"/>
              </a:rPr>
              <a:t>, </a:t>
            </a:r>
            <a:r>
              <a:rPr lang="pt-BR" sz="2400" dirty="0" err="1">
                <a:solidFill>
                  <a:srgbClr val="C00000"/>
                </a:solidFill>
                <a:effectLst>
                  <a:outerShdw blurRad="38100" dist="38100" dir="2700000" algn="tl">
                    <a:srgbClr val="000000">
                      <a:alpha val="43137"/>
                    </a:srgbClr>
                  </a:outerShdw>
                </a:effectLst>
                <a:sym typeface="Wingdings" pitchFamily="2" charset="2"/>
              </a:rPr>
              <a:t>and</a:t>
            </a:r>
            <a:r>
              <a:rPr lang="pt-BR" sz="2400" dirty="0">
                <a:solidFill>
                  <a:srgbClr val="C00000"/>
                </a:solidFill>
                <a:effectLst>
                  <a:outerShdw blurRad="38100" dist="38100" dir="2700000" algn="tl">
                    <a:srgbClr val="000000">
                      <a:alpha val="43137"/>
                    </a:srgbClr>
                  </a:outerShdw>
                </a:effectLst>
                <a:sym typeface="Wingdings" pitchFamily="2" charset="2"/>
              </a:rPr>
              <a:t> </a:t>
            </a:r>
            <a:r>
              <a:rPr lang="pt-BR" sz="2400" dirty="0" err="1">
                <a:solidFill>
                  <a:srgbClr val="C00000"/>
                </a:solidFill>
                <a:effectLst>
                  <a:outerShdw blurRad="38100" dist="38100" dir="2700000" algn="tl">
                    <a:srgbClr val="000000">
                      <a:alpha val="43137"/>
                    </a:srgbClr>
                  </a:outerShdw>
                </a:effectLst>
                <a:sym typeface="Wingdings" pitchFamily="2" charset="2"/>
              </a:rPr>
              <a:t>construction</a:t>
            </a:r>
            <a:endParaRPr lang="pt-BR" sz="2400" dirty="0">
              <a:solidFill>
                <a:srgbClr val="C0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44419"/>
            <a:ext cx="9180512" cy="2431435"/>
          </a:xfrm>
          <a:prstGeom prst="rect">
            <a:avLst/>
          </a:prstGeom>
          <a:ln>
            <a:solidFill>
              <a:srgbClr val="FF0000"/>
            </a:solidFill>
          </a:ln>
        </p:spPr>
        <p:txBody>
          <a:bodyPr wrap="square">
            <a:spAutoFit/>
          </a:bodyPr>
          <a:lstStyle/>
          <a:p>
            <a:pPr algn="ctr"/>
            <a:r>
              <a:rPr lang="en-US" sz="1700" dirty="0">
                <a:effectLst>
                  <a:outerShdw blurRad="38100" dist="38100" dir="2700000" algn="tl">
                    <a:srgbClr val="000000">
                      <a:alpha val="43137"/>
                    </a:srgbClr>
                  </a:outerShdw>
                </a:effectLst>
              </a:rPr>
              <a:t>Carefully consider scale at which exploration targets are viewed </a:t>
            </a:r>
            <a:r>
              <a:rPr lang="en-US" sz="1700" b="1" dirty="0">
                <a:solidFill>
                  <a:srgbClr val="FFFF00"/>
                </a:solidFill>
                <a:effectLst>
                  <a:outerShdw blurRad="38100" dist="38100" dir="2700000" algn="tl">
                    <a:srgbClr val="000000">
                      <a:alpha val="43137"/>
                    </a:srgbClr>
                  </a:outerShdw>
                </a:effectLst>
                <a:sym typeface="Wingdings" pitchFamily="2" charset="2"/>
              </a:rPr>
              <a:t></a:t>
            </a:r>
            <a:r>
              <a:rPr lang="en-US" sz="1700" dirty="0">
                <a:effectLst>
                  <a:outerShdw blurRad="38100" dist="38100" dir="2700000" algn="tl">
                    <a:srgbClr val="000000">
                      <a:alpha val="43137"/>
                    </a:srgbClr>
                  </a:outerShdw>
                </a:effectLst>
                <a:sym typeface="Wingdings" pitchFamily="2" charset="2"/>
              </a:rPr>
              <a:t> </a:t>
            </a:r>
            <a:r>
              <a:rPr lang="en-US" sz="1700" dirty="0">
                <a:effectLst>
                  <a:outerShdw blurRad="38100" dist="38100" dir="2700000" algn="tl">
                    <a:srgbClr val="000000">
                      <a:alpha val="43137"/>
                    </a:srgbClr>
                  </a:outerShdw>
                </a:effectLst>
              </a:rPr>
              <a:t>assess potential of drill targets in terms of </a:t>
            </a:r>
            <a:r>
              <a:rPr lang="en-US" sz="1700" dirty="0">
                <a:solidFill>
                  <a:srgbClr val="FFFF00"/>
                </a:solidFill>
                <a:effectLst>
                  <a:outerShdw blurRad="38100" dist="38100" dir="2700000" algn="tl">
                    <a:srgbClr val="000000">
                      <a:alpha val="43137"/>
                    </a:srgbClr>
                  </a:outerShdw>
                </a:effectLst>
              </a:rPr>
              <a:t>terrane</a:t>
            </a:r>
            <a:r>
              <a:rPr lang="en-US" sz="1700" dirty="0">
                <a:effectLst>
                  <a:outerShdw blurRad="38100" dist="38100" dir="2700000" algn="tl">
                    <a:srgbClr val="000000">
                      <a:alpha val="43137"/>
                    </a:srgbClr>
                  </a:outerShdw>
                </a:effectLst>
              </a:rPr>
              <a:t> to </a:t>
            </a:r>
            <a:r>
              <a:rPr lang="en-US" sz="1700" dirty="0">
                <a:solidFill>
                  <a:srgbClr val="FFFF00"/>
                </a:solidFill>
                <a:effectLst>
                  <a:outerShdw blurRad="38100" dist="38100" dir="2700000" algn="tl">
                    <a:srgbClr val="000000">
                      <a:alpha val="43137"/>
                    </a:srgbClr>
                  </a:outerShdw>
                </a:effectLst>
              </a:rPr>
              <a:t>province</a:t>
            </a:r>
            <a:r>
              <a:rPr lang="en-US" sz="1700" dirty="0">
                <a:effectLst>
                  <a:outerShdw blurRad="38100" dist="38100" dir="2700000" algn="tl">
                    <a:srgbClr val="000000">
                      <a:alpha val="43137"/>
                    </a:srgbClr>
                  </a:outerShdw>
                </a:effectLst>
              </a:rPr>
              <a:t> to </a:t>
            </a:r>
            <a:r>
              <a:rPr lang="en-US" sz="1700" dirty="0">
                <a:solidFill>
                  <a:srgbClr val="FFFF00"/>
                </a:solidFill>
                <a:effectLst>
                  <a:outerShdw blurRad="38100" dist="38100" dir="2700000" algn="tl">
                    <a:srgbClr val="000000">
                      <a:alpha val="43137"/>
                    </a:srgbClr>
                  </a:outerShdw>
                </a:effectLst>
              </a:rPr>
              <a:t>district scale</a:t>
            </a:r>
            <a:r>
              <a:rPr lang="en-US" sz="1700" dirty="0">
                <a:effectLst>
                  <a:outerShdw blurRad="38100" dist="38100" dir="2700000" algn="tl">
                    <a:srgbClr val="000000">
                      <a:alpha val="43137"/>
                    </a:srgbClr>
                  </a:outerShdw>
                </a:effectLst>
              </a:rPr>
              <a:t>, rather than </a:t>
            </a:r>
            <a:r>
              <a:rPr lang="en-US" sz="1700" dirty="0">
                <a:solidFill>
                  <a:srgbClr val="FFFF00"/>
                </a:solidFill>
                <a:effectLst>
                  <a:outerShdw blurRad="38100" dist="38100" dir="2700000" algn="tl">
                    <a:srgbClr val="000000">
                      <a:alpha val="43137"/>
                    </a:srgbClr>
                  </a:outerShdw>
                </a:effectLst>
              </a:rPr>
              <a:t>deposit</a:t>
            </a:r>
            <a:r>
              <a:rPr lang="en-US" sz="1700" dirty="0">
                <a:effectLst>
                  <a:outerShdw blurRad="38100" dist="38100" dir="2700000" algn="tl">
                    <a:srgbClr val="000000">
                      <a:alpha val="43137"/>
                    </a:srgbClr>
                  </a:outerShdw>
                </a:effectLst>
              </a:rPr>
              <a:t> scale, where most current economic geology research and conceptual thinking is concentrated.</a:t>
            </a:r>
          </a:p>
          <a:p>
            <a:pPr algn="ctr"/>
            <a:endParaRPr lang="en-US" sz="800" dirty="0">
              <a:effectLst>
                <a:outerShdw blurRad="38100" dist="38100" dir="2700000" algn="tl">
                  <a:srgbClr val="000000">
                    <a:alpha val="43137"/>
                  </a:srgbClr>
                </a:outerShdw>
              </a:effectLst>
            </a:endParaRPr>
          </a:p>
          <a:p>
            <a:r>
              <a:rPr lang="en-US" sz="1700" dirty="0">
                <a:solidFill>
                  <a:srgbClr val="C00000"/>
                </a:solidFill>
                <a:effectLst>
                  <a:outerShdw blurRad="38100" dist="38100" dir="2700000" algn="tl">
                    <a:srgbClr val="000000">
                      <a:alpha val="43137"/>
                    </a:srgbClr>
                  </a:outerShdw>
                </a:effectLst>
              </a:rPr>
              <a:t>Orogenic</a:t>
            </a:r>
            <a:r>
              <a:rPr lang="en-US" sz="1700" dirty="0">
                <a:effectLst>
                  <a:outerShdw blurRad="38100" dist="38100" dir="2700000" algn="tl">
                    <a:srgbClr val="000000">
                      <a:alpha val="43137"/>
                    </a:srgbClr>
                  </a:outerShdw>
                </a:effectLst>
              </a:rPr>
              <a:t>, </a:t>
            </a:r>
            <a:r>
              <a:rPr lang="en-US" sz="1700" dirty="0">
                <a:solidFill>
                  <a:srgbClr val="C00000"/>
                </a:solidFill>
                <a:effectLst>
                  <a:outerShdw blurRad="38100" dist="38100" dir="2700000" algn="tl">
                    <a:srgbClr val="000000">
                      <a:alpha val="43137"/>
                    </a:srgbClr>
                  </a:outerShdw>
                </a:effectLst>
              </a:rPr>
              <a:t>IRGD</a:t>
            </a:r>
            <a:r>
              <a:rPr lang="en-US" sz="1700" dirty="0">
                <a:effectLst>
                  <a:outerShdw blurRad="38100" dist="38100" dir="2700000" algn="tl">
                    <a:srgbClr val="000000">
                      <a:alpha val="43137"/>
                    </a:srgbClr>
                  </a:outerShdw>
                </a:effectLst>
              </a:rPr>
              <a:t>, </a:t>
            </a:r>
            <a:r>
              <a:rPr lang="en-US" sz="1700" dirty="0">
                <a:solidFill>
                  <a:srgbClr val="C00000"/>
                </a:solidFill>
                <a:effectLst>
                  <a:outerShdw blurRad="38100" dist="38100" dir="2700000" algn="tl">
                    <a:srgbClr val="000000">
                      <a:alpha val="43137"/>
                    </a:srgbClr>
                  </a:outerShdw>
                </a:effectLst>
              </a:rPr>
              <a:t>Carlin-style </a:t>
            </a:r>
            <a:r>
              <a:rPr lang="en-US" sz="1700" dirty="0">
                <a:effectLst>
                  <a:outerShdw blurRad="38100" dist="38100" dir="2700000" algn="tl">
                    <a:srgbClr val="000000">
                      <a:alpha val="43137"/>
                    </a:srgbClr>
                  </a:outerShdw>
                </a:effectLst>
              </a:rPr>
              <a:t>and </a:t>
            </a:r>
            <a:r>
              <a:rPr lang="en-US" sz="1700" dirty="0">
                <a:solidFill>
                  <a:srgbClr val="C00000"/>
                </a:solidFill>
                <a:effectLst>
                  <a:outerShdw blurRad="38100" dist="38100" dir="2700000" algn="tl">
                    <a:srgbClr val="000000">
                      <a:alpha val="43137"/>
                    </a:srgbClr>
                  </a:outerShdw>
                </a:effectLst>
              </a:rPr>
              <a:t>IOCG gold-rich </a:t>
            </a:r>
            <a:r>
              <a:rPr lang="en-US" sz="1700" dirty="0">
                <a:effectLst>
                  <a:outerShdw blurRad="38100" dist="38100" dir="2700000" algn="tl">
                    <a:srgbClr val="000000">
                      <a:alpha val="43137"/>
                    </a:srgbClr>
                  </a:outerShdw>
                </a:effectLst>
              </a:rPr>
              <a:t>systems  </a:t>
            </a:r>
            <a:r>
              <a:rPr lang="en-US" sz="1700" b="1" dirty="0">
                <a:solidFill>
                  <a:srgbClr val="FFFF00"/>
                </a:solidFill>
                <a:effectLst>
                  <a:outerShdw blurRad="38100" dist="38100" dir="2700000" algn="tl">
                    <a:srgbClr val="000000">
                      <a:alpha val="43137"/>
                    </a:srgbClr>
                  </a:outerShdw>
                </a:effectLst>
                <a:sym typeface="Wingdings" pitchFamily="2" charset="2"/>
              </a:rPr>
              <a:t></a:t>
            </a:r>
            <a:r>
              <a:rPr lang="en-US" sz="1700" dirty="0">
                <a:effectLst>
                  <a:outerShdw blurRad="38100" dist="38100" dir="2700000" algn="tl">
                    <a:srgbClr val="000000">
                      <a:alpha val="43137"/>
                    </a:srgbClr>
                  </a:outerShdw>
                </a:effectLst>
                <a:sym typeface="Wingdings" pitchFamily="2" charset="2"/>
              </a:rPr>
              <a:t> </a:t>
            </a:r>
            <a:r>
              <a:rPr lang="en-US" sz="1700" dirty="0">
                <a:effectLst>
                  <a:outerShdw blurRad="38100" dist="38100" dir="2700000" algn="tl">
                    <a:srgbClr val="000000">
                      <a:alpha val="43137"/>
                    </a:srgbClr>
                  </a:outerShdw>
                </a:effectLst>
              </a:rPr>
              <a:t>different at deposit scale, but with </a:t>
            </a:r>
            <a:r>
              <a:rPr lang="en-US" sz="1700" dirty="0" err="1">
                <a:effectLst>
                  <a:outerShdw blurRad="38100" dist="38100" dir="2700000" algn="tl">
                    <a:srgbClr val="000000">
                      <a:alpha val="43137"/>
                    </a:srgbClr>
                  </a:outerShdw>
                </a:effectLst>
              </a:rPr>
              <a:t>increa</a:t>
            </a:r>
            <a:r>
              <a:rPr lang="en-US" sz="1700" dirty="0">
                <a:effectLst>
                  <a:outerShdw blurRad="38100" dist="38100" dir="2700000" algn="tl">
                    <a:srgbClr val="000000">
                      <a:alpha val="43137"/>
                    </a:srgbClr>
                  </a:outerShdw>
                </a:effectLst>
              </a:rPr>
              <a:t>-singly similar source-region parameters at lithosphere scale (</a:t>
            </a:r>
            <a:r>
              <a:rPr lang="en-US" sz="1400" dirty="0">
                <a:effectLst>
                  <a:outerShdw blurRad="38100" dist="38100" dir="2700000" algn="tl">
                    <a:srgbClr val="000000">
                      <a:alpha val="43137"/>
                    </a:srgbClr>
                  </a:outerShdw>
                </a:effectLst>
              </a:rPr>
              <a:t>common tectonic settings</a:t>
            </a:r>
            <a:r>
              <a:rPr lang="en-US" sz="1700" dirty="0">
                <a:effectLst>
                  <a:outerShdw blurRad="38100" dist="38100" dir="2700000" algn="tl">
                    <a:srgbClr val="000000">
                      <a:alpha val="43137"/>
                    </a:srgbClr>
                  </a:outerShdw>
                </a:effectLst>
              </a:rPr>
              <a:t>). Targets adjacent to craton margins, other lithosphere boundaries, and suture zones </a:t>
            </a:r>
            <a:r>
              <a:rPr lang="en-US" sz="1700" dirty="0" err="1">
                <a:effectLst>
                  <a:outerShdw blurRad="38100" dist="38100" dir="2700000" algn="tl">
                    <a:srgbClr val="000000">
                      <a:alpha val="43137"/>
                    </a:srgbClr>
                  </a:outerShdw>
                </a:effectLst>
              </a:rPr>
              <a:t>favoured</a:t>
            </a:r>
            <a:r>
              <a:rPr lang="en-US" sz="1700" dirty="0">
                <a:effectLst>
                  <a:outerShdw blurRad="38100" dist="38100" dir="2700000" algn="tl">
                    <a:srgbClr val="000000">
                      <a:alpha val="43137"/>
                    </a:srgbClr>
                  </a:outerShdw>
                </a:effectLst>
              </a:rPr>
              <a:t> for all these </a:t>
            </a:r>
            <a:r>
              <a:rPr lang="en-US" sz="1700" b="1" dirty="0">
                <a:solidFill>
                  <a:srgbClr val="FF0000"/>
                </a:solidFill>
                <a:effectLst>
                  <a:outerShdw blurRad="38100" dist="38100" dir="2700000" algn="tl">
                    <a:srgbClr val="000000">
                      <a:alpha val="43137"/>
                    </a:srgbClr>
                  </a:outerShdw>
                </a:effectLst>
              </a:rPr>
              <a:t>gold</a:t>
            </a:r>
            <a:r>
              <a:rPr lang="en-US" sz="1700" dirty="0">
                <a:effectLst>
                  <a:outerShdw blurRad="38100" dist="38100" dir="2700000" algn="tl">
                    <a:srgbClr val="000000">
                      <a:alpha val="43137"/>
                    </a:srgbClr>
                  </a:outerShdw>
                </a:effectLst>
              </a:rPr>
              <a:t> deposits.</a:t>
            </a:r>
          </a:p>
          <a:p>
            <a:endParaRPr lang="en-US" sz="800" dirty="0">
              <a:effectLst>
                <a:outerShdw blurRad="38100" dist="38100" dir="2700000" algn="tl">
                  <a:srgbClr val="000000">
                    <a:alpha val="43137"/>
                  </a:srgbClr>
                </a:outerShdw>
              </a:effectLst>
            </a:endParaRPr>
          </a:p>
          <a:p>
            <a:r>
              <a:rPr lang="en-US" sz="1700" dirty="0">
                <a:effectLst>
                  <a:outerShdw blurRad="38100" dist="38100" dir="2700000" algn="tl">
                    <a:srgbClr val="000000">
                      <a:alpha val="43137"/>
                    </a:srgbClr>
                  </a:outerShdw>
                </a:effectLst>
              </a:rPr>
              <a:t>Exploration could lead to incidental discovery of major deposits of other metals along the </a:t>
            </a:r>
            <a:r>
              <a:rPr lang="pt-BR" sz="1700" dirty="0" err="1">
                <a:effectLst>
                  <a:outerShdw blurRad="38100" dist="38100" dir="2700000" algn="tl">
                    <a:srgbClr val="000000">
                      <a:alpha val="43137"/>
                    </a:srgbClr>
                  </a:outerShdw>
                </a:effectLst>
              </a:rPr>
              <a:t>same</a:t>
            </a:r>
            <a:r>
              <a:rPr lang="pt-BR" sz="1700" dirty="0">
                <a:effectLst>
                  <a:outerShdw blurRad="38100" dist="38100" dir="2700000" algn="tl">
                    <a:srgbClr val="000000">
                      <a:alpha val="43137"/>
                    </a:srgbClr>
                  </a:outerShdw>
                </a:effectLst>
              </a:rPr>
              <a:t> </a:t>
            </a:r>
            <a:r>
              <a:rPr lang="pt-BR" sz="1700" dirty="0" err="1">
                <a:effectLst>
                  <a:outerShdw blurRad="38100" dist="38100" dir="2700000" algn="tl">
                    <a:srgbClr val="000000">
                      <a:alpha val="43137"/>
                    </a:srgbClr>
                  </a:outerShdw>
                </a:effectLst>
              </a:rPr>
              <a:t>tectonic</a:t>
            </a:r>
            <a:r>
              <a:rPr lang="pt-BR" sz="1700" dirty="0">
                <a:effectLst>
                  <a:outerShdw blurRad="38100" dist="38100" dir="2700000" algn="tl">
                    <a:srgbClr val="000000">
                      <a:alpha val="43137"/>
                    </a:srgbClr>
                  </a:outerShdw>
                </a:effectLst>
              </a:rPr>
              <a:t> </a:t>
            </a:r>
            <a:r>
              <a:rPr lang="pt-BR" sz="1700" dirty="0" err="1">
                <a:effectLst>
                  <a:outerShdw blurRad="38100" dist="38100" dir="2700000" algn="tl">
                    <a:srgbClr val="000000">
                      <a:alpha val="43137"/>
                    </a:srgbClr>
                  </a:outerShdw>
                </a:effectLst>
              </a:rPr>
              <a:t>boundaries</a:t>
            </a:r>
            <a:r>
              <a:rPr lang="pt-BR" sz="1700" dirty="0">
                <a:effectLst>
                  <a:outerShdw blurRad="38100" dist="38100" dir="2700000" algn="tl">
                    <a:srgbClr val="000000">
                      <a:alpha val="43137"/>
                    </a:srgbClr>
                  </a:outerShdw>
                </a:effectLst>
              </a:rPr>
              <a:t>.</a:t>
            </a:r>
          </a:p>
        </p:txBody>
      </p:sp>
      <p:grpSp>
        <p:nvGrpSpPr>
          <p:cNvPr id="10" name="Group 9"/>
          <p:cNvGrpSpPr/>
          <p:nvPr/>
        </p:nvGrpSpPr>
        <p:grpSpPr>
          <a:xfrm>
            <a:off x="0" y="2566219"/>
            <a:ext cx="8962067" cy="4391173"/>
            <a:chOff x="0" y="2494211"/>
            <a:chExt cx="8962067" cy="4391173"/>
          </a:xfrm>
        </p:grpSpPr>
        <p:pic>
          <p:nvPicPr>
            <p:cNvPr id="43011" name="Picture 5" descr="Pages from 1-s2"/>
            <p:cNvPicPr>
              <a:picLocks noChangeAspect="1" noChangeArrowheads="1"/>
            </p:cNvPicPr>
            <p:nvPr/>
          </p:nvPicPr>
          <p:blipFill>
            <a:blip r:embed="rId3" cstate="print"/>
            <a:srcRect l="6024" t="45126" r="5206" b="51440"/>
            <a:stretch>
              <a:fillRect/>
            </a:stretch>
          </p:blipFill>
          <p:spPr bwMode="auto">
            <a:xfrm>
              <a:off x="0" y="6466283"/>
              <a:ext cx="8692662" cy="419101"/>
            </a:xfrm>
            <a:prstGeom prst="rect">
              <a:avLst/>
            </a:prstGeom>
            <a:noFill/>
            <a:ln w="9525">
              <a:solidFill>
                <a:srgbClr val="000066"/>
              </a:solidFill>
              <a:miter lim="800000"/>
              <a:headEnd/>
              <a:tailEnd/>
            </a:ln>
          </p:spPr>
        </p:pic>
        <p:sp>
          <p:nvSpPr>
            <p:cNvPr id="1139718" name="Text Box 6"/>
            <p:cNvSpPr txBox="1">
              <a:spLocks noChangeArrowheads="1"/>
            </p:cNvSpPr>
            <p:nvPr/>
          </p:nvSpPr>
          <p:spPr bwMode="auto">
            <a:xfrm>
              <a:off x="4932040" y="3573016"/>
              <a:ext cx="3995936" cy="1323439"/>
            </a:xfrm>
            <a:prstGeom prst="rect">
              <a:avLst/>
            </a:prstGeom>
            <a:noFill/>
            <a:ln w="12700">
              <a:noFill/>
              <a:miter lim="800000"/>
              <a:headEnd/>
              <a:tailEnd/>
            </a:ln>
            <a:effectLst/>
          </p:spPr>
          <p:txBody>
            <a:bodyPr wrap="square">
              <a:spAutoFit/>
            </a:bodyPr>
            <a:lstStyle/>
            <a:p>
              <a:pPr defTabSz="812800">
                <a:defRPr/>
              </a:pPr>
              <a:r>
                <a:rPr lang="pt-BR" sz="2000">
                  <a:solidFill>
                    <a:srgbClr val="000066"/>
                  </a:solidFill>
                  <a:effectLst>
                    <a:outerShdw blurRad="38100" dist="38100" dir="2700000" algn="tl">
                      <a:srgbClr val="000000"/>
                    </a:outerShdw>
                  </a:effectLst>
                </a:rPr>
                <a:t>Tectono-metallogenic systems </a:t>
              </a:r>
              <a:r>
                <a:rPr lang="pt-BR" sz="2000">
                  <a:solidFill>
                    <a:srgbClr val="FFFF00"/>
                  </a:solidFill>
                  <a:effectLst>
                    <a:outerShdw blurRad="38100" dist="38100" dir="2700000" algn="tl">
                      <a:srgbClr val="000000"/>
                    </a:outerShdw>
                  </a:effectLst>
                  <a:sym typeface="Wingdings" pitchFamily="2" charset="2"/>
                </a:rPr>
                <a:t> </a:t>
              </a:r>
              <a:r>
                <a:rPr lang="pt-BR" sz="2000">
                  <a:solidFill>
                    <a:srgbClr val="000066"/>
                  </a:solidFill>
                  <a:effectLst>
                    <a:outerShdw blurRad="38100" dist="38100" dir="2700000" algn="tl">
                      <a:srgbClr val="000000"/>
                    </a:outerShdw>
                  </a:effectLst>
                </a:rPr>
                <a:t>geological systems that link geo-dynamic and tectonic processes with ore-forming processes. </a:t>
              </a:r>
            </a:p>
          </p:txBody>
        </p:sp>
        <p:sp>
          <p:nvSpPr>
            <p:cNvPr id="1139719" name="Rectangle 7"/>
            <p:cNvSpPr>
              <a:spLocks noChangeArrowheads="1"/>
            </p:cNvSpPr>
            <p:nvPr/>
          </p:nvSpPr>
          <p:spPr bwMode="auto">
            <a:xfrm>
              <a:off x="4857032" y="2920567"/>
              <a:ext cx="4105035" cy="461665"/>
            </a:xfrm>
            <a:prstGeom prst="rect">
              <a:avLst/>
            </a:prstGeom>
            <a:noFill/>
            <a:ln w="12700">
              <a:noFill/>
              <a:miter lim="800000"/>
              <a:headEnd/>
              <a:tailEnd/>
            </a:ln>
            <a:effectLst/>
          </p:spPr>
          <p:txBody>
            <a:bodyPr wrap="none">
              <a:spAutoFit/>
            </a:bodyPr>
            <a:lstStyle/>
            <a:p>
              <a:pPr defTabSz="812800">
                <a:defRPr/>
              </a:pPr>
              <a:r>
                <a:rPr lang="pt-BR" sz="2400" u="sng" dirty="0">
                  <a:solidFill>
                    <a:srgbClr val="7030A0"/>
                  </a:solidFill>
                  <a:effectLst>
                    <a:outerShdw blurRad="38100" dist="38100" dir="2700000" algn="tl">
                      <a:srgbClr val="000000"/>
                    </a:outerShdw>
                  </a:effectLst>
                </a:rPr>
                <a:t>General mineral systems </a:t>
              </a:r>
              <a:r>
                <a:rPr lang="pt-BR" sz="2400" u="sng" dirty="0" err="1">
                  <a:solidFill>
                    <a:srgbClr val="7030A0"/>
                  </a:solidFill>
                  <a:effectLst>
                    <a:outerShdw blurRad="38100" dist="38100" dir="2700000" algn="tl">
                      <a:srgbClr val="000000"/>
                    </a:outerShdw>
                  </a:effectLst>
                </a:rPr>
                <a:t>model</a:t>
              </a:r>
              <a:endParaRPr lang="pt-BR" sz="2400" u="sng" dirty="0">
                <a:solidFill>
                  <a:srgbClr val="7030A0"/>
                </a:solidFill>
                <a:effectLst>
                  <a:outerShdw blurRad="38100" dist="38100" dir="2700000" algn="tl">
                    <a:srgbClr val="000000"/>
                  </a:outerShdw>
                </a:effectLst>
              </a:endParaRPr>
            </a:p>
          </p:txBody>
        </p:sp>
        <p:pic>
          <p:nvPicPr>
            <p:cNvPr id="6" name="Picture 2"/>
            <p:cNvPicPr>
              <a:picLocks noChangeAspect="1" noChangeArrowheads="1"/>
            </p:cNvPicPr>
            <p:nvPr/>
          </p:nvPicPr>
          <p:blipFill>
            <a:blip r:embed="rId4" cstate="print"/>
            <a:srcRect l="1295" t="11400" r="1288" b="1686"/>
            <a:stretch>
              <a:fillRect/>
            </a:stretch>
          </p:blipFill>
          <p:spPr bwMode="auto">
            <a:xfrm>
              <a:off x="11256" y="2494211"/>
              <a:ext cx="4625578" cy="3959125"/>
            </a:xfrm>
            <a:prstGeom prst="rect">
              <a:avLst/>
            </a:prstGeom>
            <a:noFill/>
            <a:ln w="9525">
              <a:solidFill>
                <a:schemeClr val="tx1"/>
              </a:solidFill>
              <a:miter lim="800000"/>
              <a:headEnd/>
              <a:tailEnd/>
            </a:ln>
          </p:spPr>
        </p:pic>
        <p:sp>
          <p:nvSpPr>
            <p:cNvPr id="7" name="Text Box 6"/>
            <p:cNvSpPr txBox="1">
              <a:spLocks noChangeArrowheads="1"/>
            </p:cNvSpPr>
            <p:nvPr/>
          </p:nvSpPr>
          <p:spPr bwMode="auto">
            <a:xfrm>
              <a:off x="4932040" y="5013176"/>
              <a:ext cx="3995936" cy="923330"/>
            </a:xfrm>
            <a:prstGeom prst="rect">
              <a:avLst/>
            </a:prstGeom>
            <a:noFill/>
            <a:ln w="12700">
              <a:noFill/>
              <a:miter lim="800000"/>
              <a:headEnd/>
              <a:tailEnd/>
            </a:ln>
            <a:effectLst/>
          </p:spPr>
          <p:txBody>
            <a:bodyPr wrap="square">
              <a:spAutoFit/>
            </a:bodyPr>
            <a:lstStyle/>
            <a:p>
              <a:pPr defTabSz="812800">
                <a:defRPr/>
              </a:pPr>
              <a:r>
                <a:rPr lang="pt-BR">
                  <a:solidFill>
                    <a:srgbClr val="FF3399"/>
                  </a:solidFill>
                  <a:effectLst>
                    <a:outerShdw blurRad="38100" dist="38100" dir="2700000" algn="tl">
                      <a:srgbClr val="000000"/>
                    </a:outerShdw>
                  </a:effectLst>
                </a:rPr>
                <a:t>Focus on processes that place across different mineral systems, and not those specific to one style of deposit. </a:t>
              </a:r>
            </a:p>
          </p:txBody>
        </p:sp>
        <p:pic>
          <p:nvPicPr>
            <p:cNvPr id="9" name="Picture 2"/>
            <p:cNvPicPr>
              <a:picLocks noChangeAspect="1" noChangeArrowheads="1"/>
            </p:cNvPicPr>
            <p:nvPr/>
          </p:nvPicPr>
          <p:blipFill>
            <a:blip r:embed="rId4" cstate="print"/>
            <a:srcRect l="23913" t="5700" r="24142" b="90180"/>
            <a:stretch>
              <a:fillRect/>
            </a:stretch>
          </p:blipFill>
          <p:spPr bwMode="auto">
            <a:xfrm>
              <a:off x="1547664" y="5733541"/>
              <a:ext cx="2736304" cy="208213"/>
            </a:xfrm>
            <a:prstGeom prst="rect">
              <a:avLst/>
            </a:prstGeom>
            <a:noFill/>
            <a:ln w="9525">
              <a:noFill/>
              <a:miter lim="800000"/>
              <a:headEnd/>
              <a:tailEnd/>
            </a:ln>
          </p:spPr>
        </p:pic>
      </p:grpSp>
      <p:sp>
        <p:nvSpPr>
          <p:cNvPr id="11" name="Rectangle 10"/>
          <p:cNvSpPr/>
          <p:nvPr/>
        </p:nvSpPr>
        <p:spPr>
          <a:xfrm>
            <a:off x="2113675" y="-112491"/>
            <a:ext cx="5046318" cy="584775"/>
          </a:xfrm>
          <a:prstGeom prst="rect">
            <a:avLst/>
          </a:prstGeom>
        </p:spPr>
        <p:txBody>
          <a:bodyPr wrap="none">
            <a:spAutoFit/>
          </a:bodyPr>
          <a:lstStyle/>
          <a:p>
            <a:r>
              <a:rPr lang="en-US" sz="3200" b="1" dirty="0">
                <a:solidFill>
                  <a:srgbClr val="FFFF00"/>
                </a:solidFill>
                <a:effectLst>
                  <a:outerShdw blurRad="38100" dist="38100" dir="2700000" algn="tl">
                    <a:srgbClr val="000000">
                      <a:alpha val="43137"/>
                    </a:srgbClr>
                  </a:outerShdw>
                </a:effectLst>
              </a:rPr>
              <a:t>Thinking mineral systems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Lobato\Documents\Pages from SEG-Newsletter-98-2014-July-2.tif"/>
          <p:cNvPicPr>
            <a:picLocks noChangeAspect="1" noChangeArrowheads="1"/>
          </p:cNvPicPr>
          <p:nvPr/>
        </p:nvPicPr>
        <p:blipFill>
          <a:blip r:embed="rId2" cstate="print">
            <a:lum bright="5000" contrast="9000"/>
          </a:blip>
          <a:srcRect l="6106" t="35119" r="6064" b="5238"/>
          <a:stretch>
            <a:fillRect/>
          </a:stretch>
        </p:blipFill>
        <p:spPr bwMode="auto">
          <a:xfrm>
            <a:off x="504056" y="78382"/>
            <a:ext cx="7812360" cy="6669360"/>
          </a:xfrm>
          <a:prstGeom prst="rect">
            <a:avLst/>
          </a:prstGeom>
          <a:noFill/>
          <a:ln>
            <a:solidFill>
              <a:schemeClr val="tx1"/>
            </a:solidFill>
          </a:ln>
        </p:spPr>
      </p:pic>
      <p:sp>
        <p:nvSpPr>
          <p:cNvPr id="4" name="Rectangle 3"/>
          <p:cNvSpPr/>
          <p:nvPr/>
        </p:nvSpPr>
        <p:spPr>
          <a:xfrm>
            <a:off x="504701" y="78381"/>
            <a:ext cx="7802089" cy="380685"/>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CFF218B-A6E4-47E2-85E5-147E126A63D5}"/>
              </a:ext>
            </a:extLst>
          </p:cNvPr>
          <p:cNvGrpSpPr/>
          <p:nvPr/>
        </p:nvGrpSpPr>
        <p:grpSpPr>
          <a:xfrm>
            <a:off x="611560" y="29001"/>
            <a:ext cx="8388424" cy="6669360"/>
            <a:chOff x="755576" y="188640"/>
            <a:chExt cx="8388424" cy="6669360"/>
          </a:xfrm>
        </p:grpSpPr>
        <p:pic>
          <p:nvPicPr>
            <p:cNvPr id="7170" name="Picture 2"/>
            <p:cNvPicPr>
              <a:picLocks noChangeAspect="1" noChangeArrowheads="1"/>
            </p:cNvPicPr>
            <p:nvPr/>
          </p:nvPicPr>
          <p:blipFill>
            <a:blip r:embed="rId2" cstate="print"/>
            <a:srcRect/>
            <a:stretch>
              <a:fillRect/>
            </a:stretch>
          </p:blipFill>
          <p:spPr bwMode="auto">
            <a:xfrm>
              <a:off x="971600" y="188640"/>
              <a:ext cx="7538681" cy="5490247"/>
            </a:xfrm>
            <a:prstGeom prst="rect">
              <a:avLst/>
            </a:prstGeom>
            <a:noFill/>
            <a:ln w="9525">
              <a:solidFill>
                <a:schemeClr val="accent1"/>
              </a:solidFill>
              <a:miter lim="800000"/>
              <a:headEnd/>
              <a:tailEnd/>
            </a:ln>
          </p:spPr>
        </p:pic>
        <p:sp>
          <p:nvSpPr>
            <p:cNvPr id="3" name="Rectangle 2"/>
            <p:cNvSpPr/>
            <p:nvPr/>
          </p:nvSpPr>
          <p:spPr>
            <a:xfrm>
              <a:off x="755576" y="5657671"/>
              <a:ext cx="8388424" cy="646331"/>
            </a:xfrm>
            <a:prstGeom prst="rect">
              <a:avLst/>
            </a:prstGeom>
          </p:spPr>
          <p:txBody>
            <a:bodyPr wrap="square">
              <a:spAutoFit/>
            </a:bodyPr>
            <a:lstStyle/>
            <a:p>
              <a:r>
                <a:rPr lang="pt-BR">
                  <a:effectLst>
                    <a:outerShdw blurRad="38100" dist="38100" dir="2700000" algn="tl">
                      <a:srgbClr val="000000">
                        <a:alpha val="43137"/>
                      </a:srgbClr>
                    </a:outerShdw>
                  </a:effectLst>
                </a:rPr>
                <a:t>Deposit-scale mineral system models for orogenic, IRGD, Carlin-style, Bingham Canyon and IOCG </a:t>
              </a:r>
              <a:r>
                <a:rPr lang="pt-BR" b="1">
                  <a:solidFill>
                    <a:srgbClr val="FF0000"/>
                  </a:solidFill>
                  <a:effectLst>
                    <a:outerShdw blurRad="38100" dist="38100" dir="2700000" algn="tl">
                      <a:srgbClr val="000000">
                        <a:alpha val="43137"/>
                      </a:srgbClr>
                    </a:outerShdw>
                  </a:effectLst>
                </a:rPr>
                <a:t>gold</a:t>
              </a:r>
              <a:r>
                <a:rPr lang="pt-BR">
                  <a:effectLst>
                    <a:outerShdw blurRad="38100" dist="38100" dir="2700000" algn="tl">
                      <a:srgbClr val="000000">
                        <a:alpha val="43137"/>
                      </a:srgbClr>
                    </a:outerShdw>
                  </a:effectLst>
                </a:rPr>
                <a:t> (-Cu) deposits showing contrasts in many parameters at this scale.</a:t>
              </a:r>
            </a:p>
          </p:txBody>
        </p:sp>
        <p:pic>
          <p:nvPicPr>
            <p:cNvPr id="4" name="Picture 2"/>
            <p:cNvPicPr>
              <a:picLocks noChangeAspect="1" noChangeArrowheads="1"/>
            </p:cNvPicPr>
            <p:nvPr/>
          </p:nvPicPr>
          <p:blipFill>
            <a:blip r:embed="rId3" cstate="print"/>
            <a:srcRect/>
            <a:stretch>
              <a:fillRect/>
            </a:stretch>
          </p:blipFill>
          <p:spPr bwMode="auto">
            <a:xfrm>
              <a:off x="2987824" y="6543675"/>
              <a:ext cx="3648075" cy="314325"/>
            </a:xfrm>
            <a:prstGeom prst="rect">
              <a:avLst/>
            </a:prstGeom>
            <a:noFill/>
            <a:ln w="9525">
              <a:noFill/>
              <a:miter lim="800000"/>
              <a:headEnd/>
              <a:tailEnd/>
            </a:ln>
          </p:spPr>
        </p:pic>
        <p:sp>
          <p:nvSpPr>
            <p:cNvPr id="5" name="TextBox 4">
              <a:extLst>
                <a:ext uri="{FF2B5EF4-FFF2-40B4-BE49-F238E27FC236}">
                  <a16:creationId xmlns:a16="http://schemas.microsoft.com/office/drawing/2014/main" id="{972ED1F8-40AB-4366-A73E-BBC004581B7A}"/>
                </a:ext>
              </a:extLst>
            </p:cNvPr>
            <p:cNvSpPr txBox="1"/>
            <p:nvPr/>
          </p:nvSpPr>
          <p:spPr>
            <a:xfrm>
              <a:off x="3182582" y="336029"/>
              <a:ext cx="553808" cy="400110"/>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2a</a:t>
              </a:r>
              <a:endParaRPr lang="en-GB" sz="2000" b="1" dirty="0">
                <a:solidFill>
                  <a:srgbClr val="FF0000"/>
                </a:solidFill>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FFFE1DEF-0000-4E40-949B-BF06715DF7F6}"/>
                </a:ext>
              </a:extLst>
            </p:cNvPr>
            <p:cNvSpPr txBox="1"/>
            <p:nvPr/>
          </p:nvSpPr>
          <p:spPr>
            <a:xfrm>
              <a:off x="4395980" y="334676"/>
              <a:ext cx="553808" cy="393406"/>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sp>
          <p:nvSpPr>
            <p:cNvPr id="7" name="TextBox 6">
              <a:extLst>
                <a:ext uri="{FF2B5EF4-FFF2-40B4-BE49-F238E27FC236}">
                  <a16:creationId xmlns:a16="http://schemas.microsoft.com/office/drawing/2014/main" id="{5E67DDA5-9AC9-4FBA-801B-A2740467941F}"/>
                </a:ext>
              </a:extLst>
            </p:cNvPr>
            <p:cNvSpPr txBox="1"/>
            <p:nvPr/>
          </p:nvSpPr>
          <p:spPr>
            <a:xfrm>
              <a:off x="5633213" y="336029"/>
              <a:ext cx="553808" cy="400110"/>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1b</a:t>
              </a:r>
              <a:endParaRPr lang="en-GB" sz="2000" b="1" dirty="0">
                <a:solidFill>
                  <a:srgbClr val="FF0000"/>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91BC532D-C271-45FC-B7AF-9CEA6ADA55F9}"/>
                </a:ext>
              </a:extLst>
            </p:cNvPr>
            <p:cNvSpPr txBox="1"/>
            <p:nvPr/>
          </p:nvSpPr>
          <p:spPr>
            <a:xfrm>
              <a:off x="6834851" y="357295"/>
              <a:ext cx="553808" cy="393406"/>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926506C2-DEF5-4CBD-A73C-E91FB93A5955}"/>
                </a:ext>
              </a:extLst>
            </p:cNvPr>
            <p:cNvSpPr txBox="1"/>
            <p:nvPr/>
          </p:nvSpPr>
          <p:spPr>
            <a:xfrm>
              <a:off x="7969450" y="353082"/>
              <a:ext cx="553808" cy="400110"/>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1d</a:t>
              </a:r>
              <a:endParaRPr lang="en-GB" sz="2000" b="1" dirty="0">
                <a:solidFill>
                  <a:srgbClr val="FF0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14891627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l="4085" t="8502" r="2770" b="2232"/>
          <a:stretch>
            <a:fillRect/>
          </a:stretch>
        </p:blipFill>
        <p:spPr bwMode="auto">
          <a:xfrm>
            <a:off x="539552" y="1196752"/>
            <a:ext cx="8067278" cy="5661248"/>
          </a:xfrm>
          <a:prstGeom prst="rect">
            <a:avLst/>
          </a:prstGeom>
          <a:noFill/>
          <a:ln w="9525">
            <a:solidFill>
              <a:schemeClr val="tx1"/>
            </a:solidFill>
            <a:miter lim="800000"/>
            <a:headEnd/>
            <a:tailEnd/>
          </a:ln>
        </p:spPr>
      </p:pic>
      <p:pic>
        <p:nvPicPr>
          <p:cNvPr id="3" name="Picture 3"/>
          <p:cNvPicPr>
            <a:picLocks noChangeAspect="1" noChangeArrowheads="1"/>
          </p:cNvPicPr>
          <p:nvPr/>
        </p:nvPicPr>
        <p:blipFill>
          <a:blip r:embed="rId2" cstate="print"/>
          <a:srcRect l="33499" t="2923" r="32184" b="93729"/>
          <a:stretch>
            <a:fillRect/>
          </a:stretch>
        </p:blipFill>
        <p:spPr bwMode="auto">
          <a:xfrm>
            <a:off x="3851920" y="1700808"/>
            <a:ext cx="3024336" cy="216024"/>
          </a:xfrm>
          <a:prstGeom prst="rect">
            <a:avLst/>
          </a:prstGeom>
          <a:noFill/>
          <a:ln w="9525">
            <a:noFill/>
            <a:miter lim="800000"/>
            <a:headEnd/>
            <a:tailEnd/>
          </a:ln>
        </p:spPr>
      </p:pic>
      <p:sp>
        <p:nvSpPr>
          <p:cNvPr id="4" name="Rectangle 3"/>
          <p:cNvSpPr/>
          <p:nvPr/>
        </p:nvSpPr>
        <p:spPr>
          <a:xfrm>
            <a:off x="0" y="476672"/>
            <a:ext cx="9144000" cy="646331"/>
          </a:xfrm>
          <a:prstGeom prst="rect">
            <a:avLst/>
          </a:prstGeom>
        </p:spPr>
        <p:txBody>
          <a:bodyPr wrap="square">
            <a:spAutoFit/>
          </a:bodyPr>
          <a:lstStyle/>
          <a:p>
            <a:pPr algn="ctr"/>
            <a:r>
              <a:rPr lang="en-US" i="1" dirty="0">
                <a:solidFill>
                  <a:srgbClr val="7030A0"/>
                </a:solidFill>
                <a:effectLst>
                  <a:outerShdw blurRad="38100" dist="38100" dir="2700000" algn="tl">
                    <a:srgbClr val="000000">
                      <a:alpha val="43137"/>
                    </a:srgbClr>
                  </a:outerShdw>
                </a:effectLst>
              </a:rPr>
              <a:t>The target deposit is thought of as a dynamic system that has affected the regional and local geology around </a:t>
            </a:r>
            <a:r>
              <a:rPr lang="en-US" i="1">
                <a:solidFill>
                  <a:srgbClr val="7030A0"/>
                </a:solidFill>
                <a:effectLst>
                  <a:outerShdw blurRad="38100" dist="38100" dir="2700000" algn="tl">
                    <a:srgbClr val="000000">
                      <a:alpha val="43137"/>
                    </a:srgbClr>
                  </a:outerShdw>
                </a:effectLst>
              </a:rPr>
              <a:t>the orebody</a:t>
            </a:r>
            <a:endParaRPr lang="pt-BR" i="1" dirty="0">
              <a:solidFill>
                <a:srgbClr val="7030A0"/>
              </a:solidFill>
              <a:effectLst>
                <a:outerShdw blurRad="38100" dist="38100" dir="2700000" algn="tl">
                  <a:srgbClr val="000000">
                    <a:alpha val="43137"/>
                  </a:srgbClr>
                </a:outerShdw>
              </a:effectLst>
            </a:endParaRPr>
          </a:p>
        </p:txBody>
      </p:sp>
      <p:sp>
        <p:nvSpPr>
          <p:cNvPr id="5" name="Rectangle 7"/>
          <p:cNvSpPr>
            <a:spLocks noChangeArrowheads="1"/>
          </p:cNvSpPr>
          <p:nvPr/>
        </p:nvSpPr>
        <p:spPr bwMode="auto">
          <a:xfrm>
            <a:off x="0" y="0"/>
            <a:ext cx="6360972" cy="461665"/>
          </a:xfrm>
          <a:prstGeom prst="rect">
            <a:avLst/>
          </a:prstGeom>
          <a:noFill/>
          <a:ln w="12700">
            <a:noFill/>
            <a:miter lim="800000"/>
            <a:headEnd/>
            <a:tailEnd/>
          </a:ln>
          <a:effectLst/>
        </p:spPr>
        <p:txBody>
          <a:bodyPr wrap="none">
            <a:spAutoFit/>
          </a:bodyPr>
          <a:lstStyle/>
          <a:p>
            <a:pPr defTabSz="812800">
              <a:defRPr/>
            </a:pPr>
            <a:r>
              <a:rPr lang="pt-BR" sz="2400" u="sng" dirty="0">
                <a:solidFill>
                  <a:srgbClr val="FFFF00"/>
                </a:solidFill>
                <a:effectLst>
                  <a:outerShdw blurRad="38100" dist="38100" dir="2700000" algn="tl">
                    <a:srgbClr val="000000"/>
                  </a:outerShdw>
                </a:effectLst>
              </a:rPr>
              <a:t>General mineral systems </a:t>
            </a:r>
            <a:r>
              <a:rPr lang="pt-BR" sz="2400" u="sng" dirty="0" err="1">
                <a:solidFill>
                  <a:srgbClr val="FFFF00"/>
                </a:solidFill>
                <a:effectLst>
                  <a:outerShdw blurRad="38100" dist="38100" dir="2700000" algn="tl">
                    <a:srgbClr val="000000"/>
                  </a:outerShdw>
                </a:effectLst>
              </a:rPr>
              <a:t>model</a:t>
            </a:r>
            <a:r>
              <a:rPr lang="pt-BR" sz="2400" u="sng" dirty="0">
                <a:solidFill>
                  <a:srgbClr val="FFFF00"/>
                </a:solidFill>
                <a:effectLst>
                  <a:outerShdw blurRad="38100" dist="38100" dir="2700000" algn="tl">
                    <a:srgbClr val="000000"/>
                  </a:outerShdw>
                </a:effectLst>
              </a:rPr>
              <a:t> – Ex. </a:t>
            </a:r>
            <a:r>
              <a:rPr lang="pt-BR" sz="2400" u="sng" dirty="0" err="1">
                <a:solidFill>
                  <a:srgbClr val="FFFF00"/>
                </a:solidFill>
                <a:effectLst>
                  <a:outerShdw blurRad="38100" dist="38100" dir="2700000" algn="tl">
                    <a:srgbClr val="000000"/>
                  </a:outerShdw>
                </a:effectLst>
              </a:rPr>
              <a:t>Orogenic</a:t>
            </a:r>
            <a:r>
              <a:rPr lang="pt-BR" sz="2400" u="sng" dirty="0">
                <a:solidFill>
                  <a:srgbClr val="FFFF00"/>
                </a:solidFill>
                <a:effectLst>
                  <a:outerShdw blurRad="38100" dist="38100" dir="2700000" algn="tl">
                    <a:srgbClr val="000000"/>
                  </a:outerShdw>
                </a:effectLst>
              </a:rPr>
              <a:t> </a:t>
            </a:r>
            <a:r>
              <a:rPr lang="pt-BR" sz="2400" u="sng" dirty="0" err="1">
                <a:solidFill>
                  <a:srgbClr val="FFFF00"/>
                </a:solidFill>
                <a:effectLst>
                  <a:outerShdw blurRad="38100" dist="38100" dir="2700000" algn="tl">
                    <a:srgbClr val="000000"/>
                  </a:outerShdw>
                </a:effectLst>
              </a:rPr>
              <a:t>Au</a:t>
            </a:r>
            <a:endParaRPr lang="pt-BR" sz="2400" u="sng" dirty="0">
              <a:solidFill>
                <a:srgbClr val="FFFF00"/>
              </a:solidFill>
              <a:effectLst>
                <a:outerShdw blurRad="38100" dist="38100" dir="2700000" algn="tl">
                  <a:srgbClr val="000000"/>
                </a:outerShdw>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lin ang="5400000" scaled="0"/>
          <a:tileRect/>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211331D-7194-42C4-A872-33432559291F}"/>
              </a:ext>
            </a:extLst>
          </p:cNvPr>
          <p:cNvGrpSpPr/>
          <p:nvPr/>
        </p:nvGrpSpPr>
        <p:grpSpPr>
          <a:xfrm>
            <a:off x="0" y="2012062"/>
            <a:ext cx="9144000" cy="4801314"/>
            <a:chOff x="0" y="2012062"/>
            <a:chExt cx="9144000" cy="4801314"/>
          </a:xfrm>
        </p:grpSpPr>
        <p:sp>
          <p:nvSpPr>
            <p:cNvPr id="2" name="TextBox 1"/>
            <p:cNvSpPr txBox="1"/>
            <p:nvPr/>
          </p:nvSpPr>
          <p:spPr>
            <a:xfrm>
              <a:off x="0" y="2012062"/>
              <a:ext cx="9144000" cy="4801314"/>
            </a:xfrm>
            <a:prstGeom prst="rect">
              <a:avLst/>
            </a:prstGeom>
            <a:gradFill>
              <a:gsLst>
                <a:gs pos="0">
                  <a:srgbClr val="000000"/>
                </a:gs>
                <a:gs pos="39999">
                  <a:srgbClr val="0A128C"/>
                </a:gs>
                <a:gs pos="70000">
                  <a:srgbClr val="181CC7"/>
                </a:gs>
                <a:gs pos="88000">
                  <a:srgbClr val="7005D4"/>
                </a:gs>
                <a:gs pos="100000">
                  <a:srgbClr val="8C3D91"/>
                </a:gs>
              </a:gsLst>
              <a:lin ang="5400000" scaled="0"/>
            </a:gradFill>
            <a:effectLst>
              <a:innerShdw blurRad="63500" dist="50800" dir="13500000">
                <a:prstClr val="black">
                  <a:alpha val="50000"/>
                </a:prstClr>
              </a:innerShdw>
            </a:effectLst>
          </p:spPr>
          <p:txBody>
            <a:bodyPr wrap="square" rtlCol="0">
              <a:spAutoFit/>
            </a:bodyPr>
            <a:lstStyle/>
            <a:p>
              <a:endParaRPr lang="en-US" i="1" dirty="0">
                <a:latin typeface="Ebrima" pitchFamily="2" charset="0"/>
                <a:ea typeface="Ebrima" pitchFamily="2" charset="0"/>
                <a:cs typeface="Ebrima" pitchFamily="2" charset="0"/>
              </a:endParaRPr>
            </a:p>
            <a:p>
              <a:r>
                <a:rPr lang="en-US" b="1" dirty="0">
                  <a:solidFill>
                    <a:srgbClr val="FFFF00"/>
                  </a:solidFill>
                  <a:latin typeface="Goudy Stout" pitchFamily="18" charset="0"/>
                  <a:ea typeface="Ebrima" pitchFamily="2" charset="0"/>
                  <a:cs typeface="Ebrima" pitchFamily="2" charset="0"/>
                </a:rPr>
                <a:t>   </a:t>
              </a:r>
              <a:r>
                <a:rPr lang="en-US" dirty="0">
                  <a:solidFill>
                    <a:srgbClr val="FFFF00"/>
                  </a:solidFill>
                  <a:latin typeface="Ebrima" pitchFamily="2" charset="0"/>
                  <a:ea typeface="Ebrima" pitchFamily="2" charset="0"/>
                  <a:cs typeface="Ebrima" pitchFamily="2" charset="0"/>
                </a:rPr>
                <a:t>Deeper mining</a:t>
              </a:r>
            </a:p>
            <a:p>
              <a:endParaRPr lang="en-US" dirty="0">
                <a:solidFill>
                  <a:srgbClr val="FFFF00"/>
                </a:solidFill>
                <a:latin typeface="Ebrima" pitchFamily="2" charset="0"/>
                <a:ea typeface="Ebrima" pitchFamily="2" charset="0"/>
                <a:cs typeface="Ebrima" pitchFamily="2" charset="0"/>
              </a:endParaRPr>
            </a:p>
            <a:p>
              <a:r>
                <a:rPr lang="en-US" i="1" dirty="0">
                  <a:solidFill>
                    <a:srgbClr val="FFFF00"/>
                  </a:solidFill>
                  <a:latin typeface="Ebrima" pitchFamily="2" charset="0"/>
                  <a:ea typeface="Ebrima" pitchFamily="2" charset="0"/>
                  <a:cs typeface="Ebrima" pitchFamily="2" charset="0"/>
                  <a:sym typeface="Symbol"/>
                </a:rPr>
                <a:t>     </a:t>
              </a:r>
              <a:r>
                <a:rPr lang="en-US" dirty="0">
                  <a:solidFill>
                    <a:srgbClr val="FFFF00"/>
                  </a:solidFill>
                  <a:latin typeface="Ebrima" pitchFamily="2" charset="0"/>
                  <a:ea typeface="Ebrima" pitchFamily="2" charset="0"/>
                  <a:cs typeface="Ebrima" pitchFamily="2" charset="0"/>
                  <a:sym typeface="Symbol"/>
                </a:rPr>
                <a:t>C</a:t>
              </a:r>
              <a:r>
                <a:rPr lang="en-US" dirty="0">
                  <a:solidFill>
                    <a:srgbClr val="FFFF00"/>
                  </a:solidFill>
                  <a:latin typeface="Ebrima" pitchFamily="2" charset="0"/>
                  <a:ea typeface="Ebrima" pitchFamily="2" charset="0"/>
                  <a:cs typeface="Ebrima" pitchFamily="2" charset="0"/>
                </a:rPr>
                <a:t>hange in exploration and mining strategy</a:t>
              </a:r>
            </a:p>
            <a:p>
              <a:endParaRPr lang="en-US" dirty="0">
                <a:solidFill>
                  <a:srgbClr val="FFFF00"/>
                </a:solidFill>
                <a:latin typeface="Ebrima" pitchFamily="2" charset="0"/>
                <a:ea typeface="Ebrima" pitchFamily="2" charset="0"/>
                <a:cs typeface="Ebrima" pitchFamily="2" charset="0"/>
              </a:endParaRPr>
            </a:p>
            <a:p>
              <a:r>
                <a:rPr lang="en-US" dirty="0">
                  <a:solidFill>
                    <a:srgbClr val="FFFF00"/>
                  </a:solidFill>
                  <a:latin typeface="Ebrima" pitchFamily="2" charset="0"/>
                  <a:ea typeface="Ebrima" pitchFamily="2" charset="0"/>
                  <a:cs typeface="Ebrima" pitchFamily="2" charset="0"/>
                </a:rPr>
                <a:t>      Young geologists and geological engineers must receive training in field skills along</a:t>
              </a:r>
            </a:p>
            <a:p>
              <a:r>
                <a:rPr lang="en-US" dirty="0">
                  <a:solidFill>
                    <a:srgbClr val="FFFF00"/>
                  </a:solidFill>
                  <a:latin typeface="Ebrima" pitchFamily="2" charset="0"/>
                  <a:ea typeface="Ebrima" pitchFamily="2" charset="0"/>
                  <a:cs typeface="Ebrima" pitchFamily="2" charset="0"/>
                </a:rPr>
                <a:t>      with education in new technology of exploration and mining, and economic geology </a:t>
              </a:r>
            </a:p>
            <a:p>
              <a:endParaRPr lang="en-US" i="1" dirty="0">
                <a:solidFill>
                  <a:srgbClr val="FFFF00"/>
                </a:solidFill>
                <a:latin typeface="Ebrima" pitchFamily="2" charset="0"/>
                <a:ea typeface="Ebrima" pitchFamily="2" charset="0"/>
                <a:cs typeface="Ebrima" pitchFamily="2" charset="0"/>
              </a:endParaRPr>
            </a:p>
            <a:p>
              <a:r>
                <a:rPr lang="en-US" i="1" dirty="0">
                  <a:solidFill>
                    <a:srgbClr val="FFFF00"/>
                  </a:solidFill>
                  <a:latin typeface="Ebrima" pitchFamily="2" charset="0"/>
                  <a:ea typeface="Ebrima" pitchFamily="2" charset="0"/>
                  <a:cs typeface="Ebrima" pitchFamily="2" charset="0"/>
                </a:rPr>
                <a:t>      </a:t>
              </a:r>
              <a:r>
                <a:rPr lang="en-US" dirty="0">
                  <a:solidFill>
                    <a:srgbClr val="FFFF00"/>
                  </a:solidFill>
                  <a:latin typeface="Ebrima" pitchFamily="2" charset="0"/>
                  <a:ea typeface="Ebrima" pitchFamily="2" charset="0"/>
                  <a:cs typeface="Ebrima" pitchFamily="2" charset="0"/>
                </a:rPr>
                <a:t>Industry/associations should seek to promote mentorship of graduate and under-</a:t>
              </a:r>
            </a:p>
            <a:p>
              <a:r>
                <a:rPr lang="en-US" dirty="0">
                  <a:solidFill>
                    <a:srgbClr val="FFFF00"/>
                  </a:solidFill>
                  <a:latin typeface="Ebrima" pitchFamily="2" charset="0"/>
                  <a:ea typeface="Ebrima" pitchFamily="2" charset="0"/>
                  <a:cs typeface="Ebrima" pitchFamily="2" charset="0"/>
                </a:rPr>
                <a:t>     graduate students, mainly in the field, and offering short courses etc.</a:t>
              </a:r>
            </a:p>
            <a:p>
              <a:endParaRPr lang="en-US" dirty="0">
                <a:solidFill>
                  <a:srgbClr val="FFFF00"/>
                </a:solidFill>
                <a:latin typeface="Ebrima" pitchFamily="2" charset="0"/>
                <a:ea typeface="Ebrima" pitchFamily="2" charset="0"/>
                <a:cs typeface="Ebrima" pitchFamily="2" charset="0"/>
              </a:endParaRPr>
            </a:p>
            <a:p>
              <a:r>
                <a:rPr lang="en-US" dirty="0">
                  <a:solidFill>
                    <a:srgbClr val="FFFF00"/>
                  </a:solidFill>
                  <a:latin typeface="Ebrima" pitchFamily="2" charset="0"/>
                  <a:ea typeface="Ebrima" pitchFamily="2" charset="0"/>
                  <a:cs typeface="Ebrima" pitchFamily="2" charset="0"/>
                </a:rPr>
                <a:t>     Need for generic strategy of formal alliances between majors and high-quality juniors </a:t>
              </a:r>
            </a:p>
            <a:p>
              <a:endParaRPr lang="en-US" dirty="0">
                <a:solidFill>
                  <a:srgbClr val="FFFF00"/>
                </a:solidFill>
                <a:latin typeface="Ebrima" pitchFamily="2" charset="0"/>
                <a:ea typeface="Ebrima" pitchFamily="2" charset="0"/>
                <a:cs typeface="Ebrima" pitchFamily="2" charset="0"/>
              </a:endParaRPr>
            </a:p>
            <a:p>
              <a:r>
                <a:rPr lang="en-US" dirty="0">
                  <a:solidFill>
                    <a:srgbClr val="FFFF00"/>
                  </a:solidFill>
                  <a:latin typeface="Ebrima" pitchFamily="2" charset="0"/>
                  <a:ea typeface="Ebrima" pitchFamily="2" charset="0"/>
                  <a:cs typeface="Ebrima" pitchFamily="2" charset="0"/>
                </a:rPr>
                <a:t>     Geologically, exploration:  </a:t>
              </a:r>
              <a:r>
                <a:rPr lang="en-US" b="1" dirty="0">
                  <a:solidFill>
                    <a:srgbClr val="FFFF00"/>
                  </a:solidFill>
                  <a:latin typeface="Ebrima" pitchFamily="2" charset="0"/>
                  <a:ea typeface="Ebrima" pitchFamily="2" charset="0"/>
                  <a:cs typeface="Ebrima" pitchFamily="2" charset="0"/>
                </a:rPr>
                <a:t>(</a:t>
              </a:r>
              <a:r>
                <a:rPr lang="en-US" b="1" dirty="0" err="1">
                  <a:solidFill>
                    <a:srgbClr val="FFFF00"/>
                  </a:solidFill>
                  <a:latin typeface="Ebrima" pitchFamily="2" charset="0"/>
                  <a:ea typeface="Ebrima" pitchFamily="2" charset="0"/>
                  <a:cs typeface="Ebrima" pitchFamily="2" charset="0"/>
                </a:rPr>
                <a:t>i</a:t>
              </a:r>
              <a:r>
                <a:rPr lang="en-US" b="1" dirty="0">
                  <a:solidFill>
                    <a:srgbClr val="FFFF00"/>
                  </a:solidFill>
                  <a:latin typeface="Ebrima" pitchFamily="2" charset="0"/>
                  <a:ea typeface="Ebrima" pitchFamily="2" charset="0"/>
                  <a:cs typeface="Ebrima" pitchFamily="2" charset="0"/>
                </a:rPr>
                <a:t>)</a:t>
              </a:r>
              <a:r>
                <a:rPr lang="en-US" dirty="0">
                  <a:solidFill>
                    <a:srgbClr val="FFFF00"/>
                  </a:solidFill>
                  <a:latin typeface="Ebrima" pitchFamily="2" charset="0"/>
                  <a:ea typeface="Ebrima" pitchFamily="2" charset="0"/>
                  <a:cs typeface="Ebrima" pitchFamily="2" charset="0"/>
                </a:rPr>
                <a:t> targets to be viewed in terms of their geochronological suitability of host rocks and potential ore type in terms of the supercontinent cycle and regional geodynamics; </a:t>
              </a:r>
              <a:r>
                <a:rPr lang="en-US" b="1" dirty="0">
                  <a:solidFill>
                    <a:srgbClr val="FFFF00"/>
                  </a:solidFill>
                  <a:latin typeface="Ebrima" pitchFamily="2" charset="0"/>
                  <a:ea typeface="Ebrima" pitchFamily="2" charset="0"/>
                  <a:cs typeface="Ebrima" pitchFamily="2" charset="0"/>
                </a:rPr>
                <a:t>(ii) </a:t>
              </a:r>
              <a:r>
                <a:rPr lang="en-US" dirty="0">
                  <a:solidFill>
                    <a:srgbClr val="FFFF00"/>
                  </a:solidFill>
                  <a:latin typeface="Ebrima" pitchFamily="2" charset="0"/>
                  <a:ea typeface="Ebrima" pitchFamily="2" charset="0"/>
                  <a:cs typeface="Ebrima" pitchFamily="2" charset="0"/>
                </a:rPr>
                <a:t>prospects to be assessed in terms of the suitability of their terrane- or province-scale tectonic setting</a:t>
              </a:r>
              <a:endParaRPr lang="en-US" dirty="0">
                <a:solidFill>
                  <a:srgbClr val="FFFF00"/>
                </a:solidFill>
              </a:endParaRPr>
            </a:p>
          </p:txBody>
        </p:sp>
        <p:sp>
          <p:nvSpPr>
            <p:cNvPr id="7" name="Right Arrow 6"/>
            <p:cNvSpPr/>
            <p:nvPr/>
          </p:nvSpPr>
          <p:spPr>
            <a:xfrm>
              <a:off x="59879" y="2366311"/>
              <a:ext cx="216024"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8" name="Right Arrow 7"/>
            <p:cNvSpPr/>
            <p:nvPr/>
          </p:nvSpPr>
          <p:spPr>
            <a:xfrm>
              <a:off x="66675" y="2908467"/>
              <a:ext cx="216024"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9" name="Right Arrow 8"/>
            <p:cNvSpPr/>
            <p:nvPr/>
          </p:nvSpPr>
          <p:spPr>
            <a:xfrm>
              <a:off x="47625" y="3518439"/>
              <a:ext cx="216024"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0" name="Right Arrow 9"/>
            <p:cNvSpPr/>
            <p:nvPr/>
          </p:nvSpPr>
          <p:spPr>
            <a:xfrm>
              <a:off x="28575" y="4310527"/>
              <a:ext cx="216024"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1" name="Right Arrow 10"/>
            <p:cNvSpPr/>
            <p:nvPr/>
          </p:nvSpPr>
          <p:spPr>
            <a:xfrm>
              <a:off x="28575" y="5102615"/>
              <a:ext cx="216024"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2" name="Right Arrow 11"/>
            <p:cNvSpPr/>
            <p:nvPr/>
          </p:nvSpPr>
          <p:spPr>
            <a:xfrm>
              <a:off x="38100" y="5678679"/>
              <a:ext cx="216024" cy="14401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grpSp>
      <p:sp>
        <p:nvSpPr>
          <p:cNvPr id="13" name="TextBox 12"/>
          <p:cNvSpPr txBox="1"/>
          <p:nvPr/>
        </p:nvSpPr>
        <p:spPr>
          <a:xfrm>
            <a:off x="66675" y="-27384"/>
            <a:ext cx="9144000" cy="2062103"/>
          </a:xfrm>
          <a:prstGeom prst="rect">
            <a:avLst/>
          </a:prstGeom>
          <a:noFill/>
        </p:spPr>
        <p:txBody>
          <a:bodyPr wrap="square" rtlCol="0">
            <a:spAutoFit/>
          </a:bodyPr>
          <a:lstStyle/>
          <a:p>
            <a:pPr algn="ctr"/>
            <a:r>
              <a:rPr lang="en-US" sz="2800" b="1" u="sng" dirty="0">
                <a:solidFill>
                  <a:schemeClr val="bg1"/>
                </a:solidFill>
                <a:effectLst>
                  <a:outerShdw blurRad="38100" dist="38100" dir="2700000" algn="tl">
                    <a:srgbClr val="000000">
                      <a:alpha val="43137"/>
                    </a:srgbClr>
                  </a:outerShdw>
                </a:effectLst>
              </a:rPr>
              <a:t>10 ingredients that can enhance chances of discovery</a:t>
            </a:r>
            <a:r>
              <a:rPr lang="en-US" sz="2800" b="1" dirty="0">
                <a:solidFill>
                  <a:schemeClr val="bg1"/>
                </a:solidFill>
                <a:effectLst>
                  <a:outerShdw blurRad="38100" dist="38100" dir="2700000" algn="tl">
                    <a:srgbClr val="000000">
                      <a:alpha val="43137"/>
                    </a:srgbClr>
                  </a:outerShdw>
                </a:effectLst>
              </a:rPr>
              <a:t>:</a:t>
            </a:r>
          </a:p>
          <a:p>
            <a:pPr algn="ctr"/>
            <a:r>
              <a:rPr lang="en-US" sz="2800" dirty="0">
                <a:solidFill>
                  <a:schemeClr val="bg1"/>
                </a:solidFill>
                <a:effectLst>
                  <a:outerShdw blurRad="38100" dist="38100" dir="2700000" algn="tl">
                    <a:srgbClr val="000000">
                      <a:alpha val="43137"/>
                    </a:srgbClr>
                  </a:outerShdw>
                </a:effectLst>
              </a:rPr>
              <a:t> </a:t>
            </a:r>
          </a:p>
          <a:p>
            <a:pPr algn="ctr"/>
            <a:r>
              <a:rPr lang="en-US" sz="2400" b="1" dirty="0">
                <a:solidFill>
                  <a:srgbClr val="FFC000"/>
                </a:solidFill>
                <a:effectLst>
                  <a:outerShdw blurRad="38100" dist="38100" dir="2700000" algn="tl">
                    <a:srgbClr val="000000">
                      <a:alpha val="43137"/>
                    </a:srgbClr>
                  </a:outerShdw>
                </a:effectLst>
              </a:rPr>
              <a:t>People; Good science (geology); Experience; Intuition; Creativity; Perseverance; </a:t>
            </a:r>
            <a:r>
              <a:rPr lang="en-US" sz="2400" b="1" dirty="0" err="1">
                <a:solidFill>
                  <a:srgbClr val="FFC000"/>
                </a:solidFill>
                <a:effectLst>
                  <a:outerShdw blurRad="38100" dist="38100" dir="2700000" algn="tl">
                    <a:srgbClr val="000000">
                      <a:alpha val="43137"/>
                    </a:srgbClr>
                  </a:outerShdw>
                </a:effectLst>
              </a:rPr>
              <a:t>Visualisation</a:t>
            </a:r>
            <a:r>
              <a:rPr lang="en-US" sz="2400" b="1" dirty="0">
                <a:solidFill>
                  <a:srgbClr val="FFC000"/>
                </a:solidFill>
                <a:effectLst>
                  <a:outerShdw blurRad="38100" dist="38100" dir="2700000" algn="tl">
                    <a:srgbClr val="000000">
                      <a:alpha val="43137"/>
                    </a:srgbClr>
                  </a:outerShdw>
                </a:effectLst>
              </a:rPr>
              <a:t>; Serendipity; </a:t>
            </a:r>
            <a:r>
              <a:rPr lang="en-US" sz="2400" b="1" dirty="0">
                <a:solidFill>
                  <a:srgbClr val="FFFF00"/>
                </a:solidFill>
                <a:effectLst>
                  <a:outerShdw blurRad="38100" dist="38100" dir="2700000" algn="tl">
                    <a:srgbClr val="000000">
                      <a:alpha val="43137"/>
                    </a:srgbClr>
                  </a:outerShdw>
                </a:effectLst>
              </a:rPr>
              <a:t>Mineral systems approach</a:t>
            </a:r>
            <a:r>
              <a:rPr lang="en-US" sz="2400" b="1" dirty="0">
                <a:solidFill>
                  <a:srgbClr val="FFC000"/>
                </a:solidFill>
                <a:effectLst>
                  <a:outerShdw blurRad="38100" dist="38100" dir="2700000" algn="tl">
                    <a:srgbClr val="000000">
                      <a:alpha val="43137"/>
                    </a:srgbClr>
                  </a:outerShdw>
                </a:effectLst>
              </a:rPr>
              <a:t>; and Drilling </a:t>
            </a:r>
            <a:r>
              <a:rPr lang="en-US" sz="1000" b="1" dirty="0">
                <a:solidFill>
                  <a:srgbClr val="FFC000"/>
                </a:solidFill>
                <a:effectLst>
                  <a:outerShdw blurRad="38100" dist="38100" dir="2700000" algn="tl">
                    <a:srgbClr val="000000">
                      <a:alpha val="43137"/>
                    </a:srgbClr>
                  </a:outerShdw>
                </a:effectLst>
              </a:rPr>
              <a:t>(Groves &amp; Trench, 2014).</a:t>
            </a:r>
            <a:endParaRPr lang="pt-BR" sz="1000" b="1" dirty="0">
              <a:solidFill>
                <a:srgbClr val="FFC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6DC000-8F4C-486F-8392-6E6FC34E8602}"/>
              </a:ext>
            </a:extLst>
          </p:cNvPr>
          <p:cNvSpPr/>
          <p:nvPr/>
        </p:nvSpPr>
        <p:spPr>
          <a:xfrm>
            <a:off x="257380" y="289679"/>
            <a:ext cx="8892480" cy="5847755"/>
          </a:xfrm>
          <a:prstGeom prst="rect">
            <a:avLst/>
          </a:prstGeom>
        </p:spPr>
        <p:txBody>
          <a:bodyPr wrap="square">
            <a:spAutoFit/>
          </a:bodyPr>
          <a:lstStyle/>
          <a:p>
            <a:pPr algn="ctr"/>
            <a:r>
              <a:rPr lang="en-GB" sz="3600" b="1">
                <a:solidFill>
                  <a:srgbClr val="333333"/>
                </a:solidFill>
                <a:effectLst>
                  <a:outerShdw blurRad="38100" dist="38100" dir="2700000" algn="tl">
                    <a:srgbClr val="000000">
                      <a:alpha val="43137"/>
                    </a:srgbClr>
                  </a:outerShdw>
                </a:effectLst>
                <a:latin typeface="Open Sans" panose="020B0606030504020204" pitchFamily="34" charset="0"/>
              </a:rPr>
              <a:t>COVID-19 outbreak </a:t>
            </a:r>
          </a:p>
          <a:p>
            <a:pPr algn="ctr"/>
            <a:endParaRPr lang="en-GB" sz="3600" b="1">
              <a:solidFill>
                <a:srgbClr val="333333"/>
              </a:solidFill>
              <a:effectLst>
                <a:outerShdw blurRad="38100" dist="38100" dir="2700000" algn="tl">
                  <a:srgbClr val="000000">
                    <a:alpha val="43137"/>
                  </a:srgbClr>
                </a:outerShdw>
              </a:effectLst>
              <a:latin typeface="Open Sans" panose="020B0606030504020204" pitchFamily="34" charset="0"/>
            </a:endParaRPr>
          </a:p>
          <a:p>
            <a:endParaRPr lang="en-GB" b="1">
              <a:solidFill>
                <a:srgbClr val="333333"/>
              </a:solidFill>
              <a:effectLst>
                <a:outerShdw blurRad="38100" dist="38100" dir="2700000" algn="tl">
                  <a:srgbClr val="000000">
                    <a:alpha val="43137"/>
                  </a:srgbClr>
                </a:outerShdw>
              </a:effectLst>
              <a:latin typeface="Open Sans" panose="020B0606030504020204" pitchFamily="34" charset="0"/>
            </a:endParaRPr>
          </a:p>
          <a:p>
            <a:pPr marL="457200" indent="-457200">
              <a:spcAft>
                <a:spcPts val="1800"/>
              </a:spcAft>
              <a:buFont typeface="Arial" panose="020B0604020202020204" pitchFamily="34" charset="0"/>
              <a:buChar char="•"/>
            </a:pPr>
            <a:r>
              <a:rPr lang="en-GB" sz="2800" b="1">
                <a:solidFill>
                  <a:srgbClr val="333333"/>
                </a:solidFill>
                <a:effectLst>
                  <a:outerShdw blurRad="38100" dist="38100" dir="2700000" algn="tl">
                    <a:srgbClr val="000000">
                      <a:alpha val="43137"/>
                    </a:srgbClr>
                  </a:outerShdw>
                </a:effectLst>
                <a:latin typeface="Open Sans" panose="020B0606030504020204" pitchFamily="34" charset="0"/>
              </a:rPr>
              <a:t>major impact on gold market </a:t>
            </a:r>
          </a:p>
          <a:p>
            <a:pPr marL="457200" indent="-457200">
              <a:spcAft>
                <a:spcPts val="1800"/>
              </a:spcAft>
              <a:buFont typeface="Arial" panose="020B0604020202020204" pitchFamily="34" charset="0"/>
              <a:buChar char="•"/>
            </a:pPr>
            <a:r>
              <a:rPr lang="en-GB" sz="2800" b="1">
                <a:solidFill>
                  <a:srgbClr val="333333"/>
                </a:solidFill>
                <a:effectLst>
                  <a:outerShdw blurRad="38100" dist="38100" dir="2700000" algn="tl">
                    <a:srgbClr val="000000">
                      <a:alpha val="43137"/>
                    </a:srgbClr>
                  </a:outerShdw>
                </a:effectLst>
                <a:latin typeface="Open Sans" panose="020B0606030504020204" pitchFamily="34" charset="0"/>
              </a:rPr>
              <a:t>massive price swings as investors react to new developments related to the pandemic </a:t>
            </a:r>
            <a:endParaRPr lang="en-GB" sz="2800">
              <a:solidFill>
                <a:srgbClr val="333333"/>
              </a:solidFill>
              <a:effectLst>
                <a:outerShdw blurRad="38100" dist="38100" dir="2700000" algn="tl">
                  <a:srgbClr val="000000">
                    <a:alpha val="43137"/>
                  </a:srgbClr>
                </a:outerShdw>
              </a:effectLst>
              <a:latin typeface="Open Sans" panose="020B0606030504020204" pitchFamily="34" charset="0"/>
            </a:endParaRPr>
          </a:p>
          <a:p>
            <a:pPr marL="457200" indent="-457200">
              <a:spcAft>
                <a:spcPts val="1800"/>
              </a:spcAft>
              <a:buFont typeface="Arial" panose="020B0604020202020204" pitchFamily="34" charset="0"/>
              <a:buChar char="•"/>
            </a:pPr>
            <a:r>
              <a:rPr lang="en-GB" sz="2800">
                <a:solidFill>
                  <a:srgbClr val="333333"/>
                </a:solidFill>
                <a:effectLst>
                  <a:outerShdw blurRad="38100" dist="38100" dir="2700000" algn="tl">
                    <a:srgbClr val="000000">
                      <a:alpha val="43137"/>
                    </a:srgbClr>
                  </a:outerShdw>
                </a:effectLst>
                <a:latin typeface="Open Sans" panose="020B0606030504020204" pitchFamily="34" charset="0"/>
              </a:rPr>
              <a:t>many companies suspend production and-or exploration, altering their guidance or making other changes</a:t>
            </a:r>
          </a:p>
          <a:p>
            <a:pPr marL="457200" indent="-457200">
              <a:spcAft>
                <a:spcPts val="1800"/>
              </a:spcAft>
              <a:buFont typeface="Arial" panose="020B0604020202020204" pitchFamily="34" charset="0"/>
              <a:buChar char="•"/>
            </a:pPr>
            <a:r>
              <a:rPr lang="en-GB" sz="2800">
                <a:solidFill>
                  <a:srgbClr val="333333"/>
                </a:solidFill>
                <a:effectLst>
                  <a:outerShdw blurRad="38100" dist="38100" dir="2700000" algn="tl">
                    <a:srgbClr val="000000">
                      <a:alpha val="43137"/>
                    </a:srgbClr>
                  </a:outerShdw>
                </a:effectLst>
                <a:latin typeface="Open Sans" panose="020B0606030504020204" pitchFamily="34" charset="0"/>
              </a:rPr>
              <a:t>future?</a:t>
            </a:r>
          </a:p>
          <a:p>
            <a:pPr>
              <a:spcAft>
                <a:spcPts val="1800"/>
              </a:spcAft>
            </a:pPr>
            <a:endParaRPr lang="en-GB" sz="2800" b="0" i="0">
              <a:solidFill>
                <a:srgbClr val="333333"/>
              </a:solidFill>
              <a:effectLst>
                <a:outerShdw blurRad="38100" dist="38100" dir="2700000" algn="tl">
                  <a:srgbClr val="000000">
                    <a:alpha val="43137"/>
                  </a:srgbClr>
                </a:outerShdw>
              </a:effectLst>
              <a:latin typeface="Open Sans" panose="020B0606030504020204" pitchFamily="34" charset="0"/>
            </a:endParaRPr>
          </a:p>
        </p:txBody>
      </p:sp>
    </p:spTree>
    <p:extLst>
      <p:ext uri="{BB962C8B-B14F-4D97-AF65-F5344CB8AC3E}">
        <p14:creationId xmlns:p14="http://schemas.microsoft.com/office/powerpoint/2010/main" val="15365938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0800000" flipV="1">
            <a:off x="0" y="181083"/>
            <a:ext cx="8964488" cy="4832092"/>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400" dirty="0">
                <a:ln w="11430"/>
                <a:solidFill>
                  <a:srgbClr val="FFC000"/>
                </a:solidFill>
                <a:effectLst>
                  <a:outerShdw blurRad="80000" dist="40000" dir="5040000" algn="tl">
                    <a:srgbClr val="000000">
                      <a:alpha val="30000"/>
                    </a:srgbClr>
                  </a:outerShdw>
                </a:effectLst>
              </a:rPr>
              <a:t>O </a:t>
            </a:r>
            <a:r>
              <a:rPr lang="en-US" sz="4400" dirty="0" err="1">
                <a:ln w="11430"/>
                <a:solidFill>
                  <a:srgbClr val="FFC000"/>
                </a:solidFill>
                <a:effectLst>
                  <a:outerShdw blurRad="80000" dist="40000" dir="5040000" algn="tl">
                    <a:srgbClr val="000000">
                      <a:alpha val="30000"/>
                    </a:srgbClr>
                  </a:outerShdw>
                </a:effectLst>
              </a:rPr>
              <a:t>vencedor</a:t>
            </a:r>
            <a:r>
              <a:rPr lang="en-US" sz="4400" dirty="0">
                <a:ln w="11430"/>
                <a:solidFill>
                  <a:srgbClr val="FFC000"/>
                </a:solidFill>
                <a:effectLst>
                  <a:outerShdw blurRad="80000" dist="40000" dir="5040000" algn="tl">
                    <a:srgbClr val="000000">
                      <a:alpha val="30000"/>
                    </a:srgbClr>
                  </a:outerShdw>
                </a:effectLst>
              </a:rPr>
              <a:t> do </a:t>
            </a:r>
            <a:r>
              <a:rPr lang="en-US" sz="4400" dirty="0" err="1">
                <a:ln w="11430"/>
                <a:solidFill>
                  <a:srgbClr val="FFC000"/>
                </a:solidFill>
                <a:effectLst>
                  <a:outerShdw blurRad="80000" dist="40000" dir="5040000" algn="tl">
                    <a:srgbClr val="000000">
                      <a:alpha val="30000"/>
                    </a:srgbClr>
                  </a:outerShdw>
                </a:effectLst>
              </a:rPr>
              <a:t>Prêmio</a:t>
            </a:r>
            <a:r>
              <a:rPr lang="en-US" sz="4400" dirty="0">
                <a:ln w="11430"/>
                <a:solidFill>
                  <a:srgbClr val="FFC000"/>
                </a:solidFill>
                <a:effectLst>
                  <a:outerShdw blurRad="80000" dist="40000" dir="5040000" algn="tl">
                    <a:srgbClr val="000000">
                      <a:alpha val="30000"/>
                    </a:srgbClr>
                  </a:outerShdw>
                </a:effectLst>
              </a:rPr>
              <a:t> Nobel de </a:t>
            </a:r>
            <a:r>
              <a:rPr lang="en-US" sz="4400" dirty="0" err="1">
                <a:ln w="11430"/>
                <a:solidFill>
                  <a:srgbClr val="FFC000"/>
                </a:solidFill>
                <a:effectLst>
                  <a:outerShdw blurRad="80000" dist="40000" dir="5040000" algn="tl">
                    <a:srgbClr val="000000">
                      <a:alpha val="30000"/>
                    </a:srgbClr>
                  </a:outerShdw>
                </a:effectLst>
              </a:rPr>
              <a:t>medicina</a:t>
            </a:r>
            <a:r>
              <a:rPr lang="en-US" sz="4400" dirty="0">
                <a:ln w="11430"/>
                <a:solidFill>
                  <a:srgbClr val="FFC000"/>
                </a:solidFill>
                <a:effectLst>
                  <a:outerShdw blurRad="80000" dist="40000" dir="5040000" algn="tl">
                    <a:srgbClr val="000000">
                      <a:alpha val="30000"/>
                    </a:srgbClr>
                  </a:outerShdw>
                </a:effectLst>
              </a:rPr>
              <a:t> de </a:t>
            </a:r>
            <a:r>
              <a:rPr lang="en-US" sz="4400" cap="none" spc="0" dirty="0">
                <a:ln w="11430"/>
                <a:solidFill>
                  <a:srgbClr val="FFC000"/>
                </a:solidFill>
                <a:effectLst>
                  <a:outerShdw blurRad="80000" dist="40000" dir="5040000" algn="tl">
                    <a:srgbClr val="000000">
                      <a:alpha val="30000"/>
                    </a:srgbClr>
                  </a:outerShdw>
                </a:effectLst>
              </a:rPr>
              <a:t>1937, Albert von </a:t>
            </a:r>
            <a:r>
              <a:rPr lang="en-US" sz="4400" cap="none" spc="0" dirty="0" err="1">
                <a:ln w="11430"/>
                <a:solidFill>
                  <a:srgbClr val="FFC000"/>
                </a:solidFill>
                <a:effectLst>
                  <a:outerShdw blurRad="80000" dist="40000" dir="5040000" algn="tl">
                    <a:srgbClr val="000000">
                      <a:alpha val="30000"/>
                    </a:srgbClr>
                  </a:outerShdw>
                </a:effectLst>
              </a:rPr>
              <a:t>Szent</a:t>
            </a:r>
            <a:r>
              <a:rPr lang="en-US" sz="4400" cap="none" spc="0" dirty="0">
                <a:ln w="11430"/>
                <a:solidFill>
                  <a:srgbClr val="FFC000"/>
                </a:solidFill>
                <a:effectLst>
                  <a:outerShdw blurRad="80000" dist="40000" dir="5040000" algn="tl">
                    <a:srgbClr val="000000">
                      <a:alpha val="30000"/>
                    </a:srgbClr>
                  </a:outerShdw>
                </a:effectLst>
              </a:rPr>
              <a:t>- </a:t>
            </a:r>
            <a:r>
              <a:rPr lang="en-US" sz="4400" cap="none" spc="0" dirty="0" err="1">
                <a:ln w="11430"/>
                <a:solidFill>
                  <a:srgbClr val="FFC000"/>
                </a:solidFill>
                <a:effectLst>
                  <a:outerShdw blurRad="80000" dist="40000" dir="5040000" algn="tl">
                    <a:srgbClr val="000000">
                      <a:alpha val="30000"/>
                    </a:srgbClr>
                  </a:outerShdw>
                </a:effectLst>
              </a:rPr>
              <a:t>Györgyi</a:t>
            </a:r>
            <a:r>
              <a:rPr lang="en-US" sz="4400" cap="none" spc="0" dirty="0">
                <a:ln w="11430"/>
                <a:solidFill>
                  <a:srgbClr val="FFC000"/>
                </a:solidFill>
                <a:effectLst>
                  <a:outerShdw blurRad="80000" dist="40000" dir="5040000" algn="tl">
                    <a:srgbClr val="000000">
                      <a:alpha val="30000"/>
                    </a:srgbClr>
                  </a:outerShdw>
                </a:effectLst>
              </a:rPr>
              <a:t>, </a:t>
            </a:r>
            <a:r>
              <a:rPr lang="en-US" sz="4400" cap="none" spc="0" dirty="0" err="1">
                <a:ln w="11430"/>
                <a:solidFill>
                  <a:srgbClr val="FFC000"/>
                </a:solidFill>
                <a:effectLst>
                  <a:outerShdw blurRad="80000" dist="40000" dir="5040000" algn="tl">
                    <a:srgbClr val="000000">
                      <a:alpha val="30000"/>
                    </a:srgbClr>
                  </a:outerShdw>
                </a:effectLst>
              </a:rPr>
              <a:t>observou</a:t>
            </a:r>
            <a:r>
              <a:rPr lang="en-US" sz="4400" cap="none" spc="0" dirty="0">
                <a:ln w="11430"/>
                <a:solidFill>
                  <a:srgbClr val="FFC000"/>
                </a:solidFill>
                <a:effectLst>
                  <a:outerShdw blurRad="80000" dist="40000" dir="5040000" algn="tl">
                    <a:srgbClr val="000000">
                      <a:alpha val="30000"/>
                    </a:srgbClr>
                  </a:outerShdw>
                </a:effectLst>
              </a:rPr>
              <a:t>:</a:t>
            </a:r>
          </a:p>
          <a:p>
            <a:pPr algn="ctr"/>
            <a:endParaRPr lang="en-US" sz="4400" cap="none" spc="0" dirty="0">
              <a:ln w="11430"/>
              <a:solidFill>
                <a:srgbClr val="FFFF00"/>
              </a:solidFill>
              <a:effectLst>
                <a:outerShdw blurRad="80000" dist="40000" dir="5040000" algn="tl">
                  <a:srgbClr val="000000">
                    <a:alpha val="30000"/>
                  </a:srgbClr>
                </a:outerShdw>
              </a:effectLst>
            </a:endParaRPr>
          </a:p>
          <a:p>
            <a:pPr algn="ctr"/>
            <a:r>
              <a:rPr lang="en-US" sz="4400" cap="none" spc="0" dirty="0">
                <a:ln w="11430"/>
                <a:solidFill>
                  <a:srgbClr val="FFFF00"/>
                </a:solidFill>
                <a:effectLst>
                  <a:outerShdw blurRad="80000" dist="40000" dir="5040000" algn="tl">
                    <a:srgbClr val="000000">
                      <a:alpha val="30000"/>
                    </a:srgbClr>
                  </a:outerShdw>
                </a:effectLst>
              </a:rPr>
              <a:t>“</a:t>
            </a:r>
            <a:r>
              <a:rPr lang="en-US" sz="4400" i="1" cap="none" spc="0" dirty="0" err="1">
                <a:ln w="11430"/>
                <a:solidFill>
                  <a:srgbClr val="FFFF00"/>
                </a:solidFill>
                <a:effectLst>
                  <a:outerShdw blurRad="80000" dist="40000" dir="5040000" algn="tl">
                    <a:srgbClr val="000000">
                      <a:alpha val="30000"/>
                    </a:srgbClr>
                  </a:outerShdw>
                </a:effectLst>
              </a:rPr>
              <a:t>uma</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descoberta</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consiste</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em</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ver</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aquilo</a:t>
            </a:r>
            <a:r>
              <a:rPr lang="en-US" sz="4400" i="1" cap="none" spc="0" dirty="0">
                <a:ln w="11430"/>
                <a:solidFill>
                  <a:srgbClr val="FFFF00"/>
                </a:solidFill>
                <a:effectLst>
                  <a:outerShdw blurRad="80000" dist="40000" dir="5040000" algn="tl">
                    <a:srgbClr val="000000">
                      <a:alpha val="30000"/>
                    </a:srgbClr>
                  </a:outerShdw>
                </a:effectLst>
              </a:rPr>
              <a:t> que </a:t>
            </a:r>
            <a:r>
              <a:rPr lang="en-US" sz="4400" i="1" cap="none" spc="0" dirty="0" err="1">
                <a:ln w="11430"/>
                <a:solidFill>
                  <a:srgbClr val="FFFF00"/>
                </a:solidFill>
                <a:effectLst>
                  <a:outerShdw blurRad="80000" dist="40000" dir="5040000" algn="tl">
                    <a:srgbClr val="000000">
                      <a:alpha val="30000"/>
                    </a:srgbClr>
                  </a:outerShdw>
                </a:effectLst>
              </a:rPr>
              <a:t>todos</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já</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viram</a:t>
            </a:r>
            <a:r>
              <a:rPr lang="en-US" sz="4400" i="1" cap="none" spc="0" dirty="0">
                <a:ln w="11430"/>
                <a:solidFill>
                  <a:srgbClr val="FFFF00"/>
                </a:solidFill>
                <a:effectLst>
                  <a:outerShdw blurRad="80000" dist="40000" dir="5040000" algn="tl">
                    <a:srgbClr val="000000">
                      <a:alpha val="30000"/>
                    </a:srgbClr>
                  </a:outerShdw>
                </a:effectLst>
              </a:rPr>
              <a:t>, e </a:t>
            </a:r>
            <a:r>
              <a:rPr lang="en-US" sz="4400" i="1" cap="none" spc="0" dirty="0" err="1">
                <a:ln w="11430"/>
                <a:solidFill>
                  <a:srgbClr val="FFFF00"/>
                </a:solidFill>
                <a:effectLst>
                  <a:outerShdw blurRad="80000" dist="40000" dir="5040000" algn="tl">
                    <a:srgbClr val="000000">
                      <a:alpha val="30000"/>
                    </a:srgbClr>
                  </a:outerShdw>
                </a:effectLst>
              </a:rPr>
              <a:t>pensar</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naquilo</a:t>
            </a:r>
            <a:r>
              <a:rPr lang="en-US" sz="4400" i="1" cap="none" spc="0" dirty="0">
                <a:ln w="11430"/>
                <a:solidFill>
                  <a:srgbClr val="FFFF00"/>
                </a:solidFill>
                <a:effectLst>
                  <a:outerShdw blurRad="80000" dist="40000" dir="5040000" algn="tl">
                    <a:srgbClr val="000000">
                      <a:alpha val="30000"/>
                    </a:srgbClr>
                  </a:outerShdw>
                </a:effectLst>
              </a:rPr>
              <a:t> que </a:t>
            </a:r>
            <a:r>
              <a:rPr lang="en-US" sz="4400" i="1" cap="none" spc="0" dirty="0" err="1">
                <a:ln w="11430"/>
                <a:solidFill>
                  <a:srgbClr val="FFFF00"/>
                </a:solidFill>
                <a:effectLst>
                  <a:outerShdw blurRad="80000" dist="40000" dir="5040000" algn="tl">
                    <a:srgbClr val="000000">
                      <a:alpha val="30000"/>
                    </a:srgbClr>
                  </a:outerShdw>
                </a:effectLst>
              </a:rPr>
              <a:t>ninguém</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ainda</a:t>
            </a:r>
            <a:r>
              <a:rPr lang="en-US" sz="4400" i="1" cap="none" spc="0" dirty="0">
                <a:ln w="11430"/>
                <a:solidFill>
                  <a:srgbClr val="FFFF00"/>
                </a:solidFill>
                <a:effectLst>
                  <a:outerShdw blurRad="80000" dist="40000" dir="5040000" algn="tl">
                    <a:srgbClr val="000000">
                      <a:alpha val="30000"/>
                    </a:srgbClr>
                  </a:outerShdw>
                </a:effectLst>
              </a:rPr>
              <a:t> </a:t>
            </a:r>
            <a:r>
              <a:rPr lang="en-US" sz="4400" i="1" cap="none" spc="0" dirty="0" err="1">
                <a:ln w="11430"/>
                <a:solidFill>
                  <a:srgbClr val="FFFF00"/>
                </a:solidFill>
                <a:effectLst>
                  <a:outerShdw blurRad="80000" dist="40000" dir="5040000" algn="tl">
                    <a:srgbClr val="000000">
                      <a:alpha val="30000"/>
                    </a:srgbClr>
                  </a:outerShdw>
                </a:effectLst>
              </a:rPr>
              <a:t>pensou</a:t>
            </a:r>
            <a:r>
              <a:rPr lang="en-US" sz="4400" cap="none" spc="0" dirty="0">
                <a:ln w="11430"/>
                <a:solidFill>
                  <a:srgbClr val="FFFF00"/>
                </a:solidFill>
                <a:effectLst>
                  <a:outerShdw blurRad="80000" dist="40000" dir="5040000" algn="tl">
                    <a:srgbClr val="000000">
                      <a:alpha val="30000"/>
                    </a:srgbClr>
                  </a:outerShdw>
                </a:effectLst>
              </a:rPr>
              <a:t>” </a:t>
            </a:r>
            <a:endParaRPr lang="pt-BR" sz="4400" cap="none" spc="0" dirty="0">
              <a:ln w="11430"/>
              <a:solidFill>
                <a:srgbClr val="FFFF00"/>
              </a:solidFill>
              <a:effectLst>
                <a:outerShdw blurRad="80000" dist="40000" dir="5040000" algn="tl">
                  <a:srgbClr val="000000">
                    <a:alpha val="30000"/>
                  </a:srgbClr>
                </a:outerShdw>
              </a:effectLst>
            </a:endParaRPr>
          </a:p>
        </p:txBody>
      </p:sp>
      <p:sp>
        <p:nvSpPr>
          <p:cNvPr id="6" name="Rectangle 5"/>
          <p:cNvSpPr/>
          <p:nvPr/>
        </p:nvSpPr>
        <p:spPr>
          <a:xfrm>
            <a:off x="2520104" y="5373216"/>
            <a:ext cx="3924279"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err="1">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Obrigada</a:t>
            </a:r>
            <a:r>
              <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a:xfrm>
            <a:off x="467544" y="476672"/>
            <a:ext cx="8229600" cy="5832648"/>
          </a:xfrm>
          <a:prstGeom prst="rect">
            <a:avLst/>
          </a:prstGeom>
          <a:solidFill>
            <a:schemeClr val="tx1"/>
          </a:solid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6000" b="1"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mj-lt"/>
                <a:ea typeface="+mj-ea"/>
                <a:cs typeface="+mj-cs"/>
              </a:rPr>
              <a:t>Depósitos</a:t>
            </a:r>
            <a:r>
              <a:rPr kumimoji="0" lang="en-US" sz="6000" b="1" i="0" u="sng"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rPr>
              <a:t> de </a:t>
            </a:r>
            <a:r>
              <a:rPr kumimoji="0" lang="en-US" sz="6000" b="1" i="0" u="sng"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mj-lt"/>
                <a:ea typeface="+mj-ea"/>
                <a:cs typeface="+mj-cs"/>
              </a:rPr>
              <a:t>Ouro</a:t>
            </a:r>
            <a:r>
              <a:rPr kumimoji="0" lang="en-US" sz="6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1200"/>
              </a:spcAft>
              <a:buClrTx/>
              <a:buSzTx/>
              <a:buFontTx/>
              <a:buNone/>
              <a:tabLst/>
              <a:defRPr/>
            </a:pPr>
            <a:r>
              <a:rPr lang="en-US" sz="4800" b="1" dirty="0">
                <a:solidFill>
                  <a:srgbClr val="D03C9B"/>
                </a:solidFill>
                <a:effectLst>
                  <a:outerShdw blurRad="38100" dist="38100" dir="2700000" algn="tl">
                    <a:srgbClr val="000000">
                      <a:alpha val="43137"/>
                    </a:srgbClr>
                  </a:outerShdw>
                </a:effectLst>
                <a:latin typeface="+mj-lt"/>
                <a:ea typeface="+mj-ea"/>
                <a:cs typeface="+mj-cs"/>
              </a:rPr>
              <a:t>Ambientes</a:t>
            </a:r>
          </a:p>
          <a:p>
            <a:pPr marL="0" marR="0" lvl="0" indent="0" algn="ctr" defTabSz="914400" rtl="0" eaLnBrk="1" fontAlgn="auto" latinLnBrk="0" hangingPunct="1">
              <a:lnSpc>
                <a:spcPct val="100000"/>
              </a:lnSpc>
              <a:spcBef>
                <a:spcPct val="0"/>
              </a:spcBef>
              <a:spcAft>
                <a:spcPts val="1200"/>
              </a:spcAft>
              <a:buClrTx/>
              <a:buSzTx/>
              <a:buFontTx/>
              <a:buNone/>
              <a:tabLst/>
              <a:defRPr/>
            </a:pPr>
            <a:r>
              <a:rPr lang="en-US" sz="4800" b="1" dirty="0">
                <a:solidFill>
                  <a:srgbClr val="D03C9B"/>
                </a:solidFill>
                <a:effectLst>
                  <a:outerShdw blurRad="38100" dist="38100" dir="2700000" algn="tl">
                    <a:srgbClr val="000000">
                      <a:alpha val="43137"/>
                    </a:srgbClr>
                  </a:outerShdw>
                </a:effectLst>
                <a:latin typeface="+mj-lt"/>
                <a:ea typeface="+mj-ea"/>
                <a:cs typeface="+mj-cs"/>
              </a:rPr>
              <a:t>Classes</a:t>
            </a:r>
          </a:p>
          <a:p>
            <a:pPr marL="0" marR="0" lvl="0" indent="0" algn="ctr" defTabSz="914400" rtl="0" eaLnBrk="1" fontAlgn="auto" latinLnBrk="0" hangingPunct="1">
              <a:lnSpc>
                <a:spcPct val="100000"/>
              </a:lnSpc>
              <a:spcBef>
                <a:spcPct val="0"/>
              </a:spcBef>
              <a:spcAft>
                <a:spcPts val="1200"/>
              </a:spcAft>
              <a:buClrTx/>
              <a:buSzTx/>
              <a:buFontTx/>
              <a:buNone/>
              <a:tabLst/>
              <a:defRPr/>
            </a:pPr>
            <a:r>
              <a:rPr lang="en-US" sz="4800" b="1" dirty="0" err="1">
                <a:solidFill>
                  <a:srgbClr val="D03C9B"/>
                </a:solidFill>
                <a:effectLst>
                  <a:outerShdw blurRad="38100" dist="38100" dir="2700000" algn="tl">
                    <a:srgbClr val="000000">
                      <a:alpha val="43137"/>
                    </a:srgbClr>
                  </a:outerShdw>
                </a:effectLst>
                <a:latin typeface="+mj-lt"/>
                <a:ea typeface="+mj-ea"/>
                <a:cs typeface="+mj-cs"/>
              </a:rPr>
              <a:t>Distribuição</a:t>
            </a:r>
            <a:endParaRPr lang="en-US" sz="4800" b="1" dirty="0">
              <a:solidFill>
                <a:srgbClr val="D03C9B"/>
              </a:solidFill>
              <a:effectLst>
                <a:outerShdw blurRad="38100" dist="38100" dir="2700000" algn="tl">
                  <a:srgbClr val="000000">
                    <a:alpha val="43137"/>
                  </a:srgbClr>
                </a:outerShdw>
              </a:effectLst>
              <a:latin typeface="+mj-lt"/>
              <a:ea typeface="+mj-ea"/>
              <a:cs typeface="+mj-cs"/>
            </a:endParaRPr>
          </a:p>
          <a:p>
            <a:pPr marL="0" marR="0" lvl="0" indent="0" algn="ctr" defTabSz="914400" rtl="0" eaLnBrk="1" fontAlgn="auto" latinLnBrk="0" hangingPunct="1">
              <a:lnSpc>
                <a:spcPct val="100000"/>
              </a:lnSpc>
              <a:spcBef>
                <a:spcPct val="0"/>
              </a:spcBef>
              <a:spcAft>
                <a:spcPts val="1200"/>
              </a:spcAft>
              <a:buClrTx/>
              <a:buSzTx/>
              <a:buFontTx/>
              <a:buNone/>
              <a:tabLst/>
              <a:defRPr/>
            </a:pPr>
            <a:r>
              <a:rPr kumimoji="0" lang="en-US" sz="4800" b="1" i="0" u="none" strike="noStrike" kern="1200" cap="none" spc="0" normalizeH="0" baseline="0" noProof="0" dirty="0" err="1">
                <a:ln>
                  <a:noFill/>
                </a:ln>
                <a:solidFill>
                  <a:srgbClr val="D03C9B"/>
                </a:solidFill>
                <a:effectLst>
                  <a:outerShdw blurRad="38100" dist="38100" dir="2700000" algn="tl">
                    <a:srgbClr val="000000">
                      <a:alpha val="43137"/>
                    </a:srgbClr>
                  </a:outerShdw>
                </a:effectLst>
                <a:uLnTx/>
                <a:uFillTx/>
                <a:latin typeface="+mj-lt"/>
                <a:ea typeface="+mj-ea"/>
                <a:cs typeface="+mj-cs"/>
              </a:rPr>
              <a:t>Idades</a:t>
            </a:r>
            <a:endParaRPr kumimoji="0" lang="en-US" sz="4800" b="1" i="0" u="none" strike="noStrike" kern="1200" cap="none" spc="0" normalizeH="0" baseline="0" noProof="0" dirty="0">
              <a:ln>
                <a:noFill/>
              </a:ln>
              <a:solidFill>
                <a:srgbClr val="D03C9B"/>
              </a:solidFill>
              <a:effectLst>
                <a:outerShdw blurRad="38100" dist="38100" dir="2700000" algn="tl">
                  <a:srgbClr val="000000">
                    <a:alpha val="43137"/>
                  </a:srgbClr>
                </a:outerShdw>
              </a:effectLst>
              <a:uLnTx/>
              <a:uFillTx/>
              <a:latin typeface="+mj-lt"/>
              <a:ea typeface="+mj-ea"/>
              <a:cs typeface="+mj-cs"/>
            </a:endParaRPr>
          </a:p>
        </p:txBody>
      </p:sp>
      <p:grpSp>
        <p:nvGrpSpPr>
          <p:cNvPr id="16" name="Group 15">
            <a:extLst>
              <a:ext uri="{FF2B5EF4-FFF2-40B4-BE49-F238E27FC236}">
                <a16:creationId xmlns:a16="http://schemas.microsoft.com/office/drawing/2014/main" id="{DA167E54-40FE-4C14-B80E-9334873BA446}"/>
              </a:ext>
            </a:extLst>
          </p:cNvPr>
          <p:cNvGrpSpPr/>
          <p:nvPr/>
        </p:nvGrpSpPr>
        <p:grpSpPr>
          <a:xfrm>
            <a:off x="242646" y="720899"/>
            <a:ext cx="8522519" cy="5258320"/>
            <a:chOff x="242646" y="720899"/>
            <a:chExt cx="8522519" cy="5258320"/>
          </a:xfrm>
        </p:grpSpPr>
        <p:pic>
          <p:nvPicPr>
            <p:cNvPr id="17" name="Picture 9">
              <a:extLst>
                <a:ext uri="{FF2B5EF4-FFF2-40B4-BE49-F238E27FC236}">
                  <a16:creationId xmlns:a16="http://schemas.microsoft.com/office/drawing/2014/main" id="{0A04219A-F3D4-417C-932B-83B65F820ED6}"/>
                </a:ext>
              </a:extLst>
            </p:cNvPr>
            <p:cNvPicPr>
              <a:picLocks noChangeAspect="1" noChangeArrowheads="1"/>
            </p:cNvPicPr>
            <p:nvPr/>
          </p:nvPicPr>
          <p:blipFill>
            <a:blip r:embed="rId3" cstate="print"/>
            <a:srcRect t="71449" b="3893"/>
            <a:stretch>
              <a:fillRect/>
            </a:stretch>
          </p:blipFill>
          <p:spPr bwMode="auto">
            <a:xfrm>
              <a:off x="242646" y="4542718"/>
              <a:ext cx="8522519" cy="1436501"/>
            </a:xfrm>
            <a:prstGeom prst="rect">
              <a:avLst/>
            </a:prstGeom>
            <a:noFill/>
            <a:ln w="12700" algn="ctr">
              <a:noFill/>
              <a:miter lim="800000"/>
              <a:headEnd/>
              <a:tailEnd/>
            </a:ln>
          </p:spPr>
        </p:pic>
        <p:pic>
          <p:nvPicPr>
            <p:cNvPr id="18" name="Picture 7">
              <a:extLst>
                <a:ext uri="{FF2B5EF4-FFF2-40B4-BE49-F238E27FC236}">
                  <a16:creationId xmlns:a16="http://schemas.microsoft.com/office/drawing/2014/main" id="{01221385-D146-4A11-B794-63EB31BB169F}"/>
                </a:ext>
              </a:extLst>
            </p:cNvPr>
            <p:cNvPicPr>
              <a:picLocks noChangeAspect="1" noChangeArrowheads="1"/>
            </p:cNvPicPr>
            <p:nvPr/>
          </p:nvPicPr>
          <p:blipFill>
            <a:blip r:embed="rId4" cstate="print"/>
            <a:srcRect l="5440" t="4123" r="2396"/>
            <a:stretch>
              <a:fillRect/>
            </a:stretch>
          </p:blipFill>
          <p:spPr bwMode="auto">
            <a:xfrm>
              <a:off x="242646" y="796263"/>
              <a:ext cx="8504435" cy="3760155"/>
            </a:xfrm>
            <a:prstGeom prst="rect">
              <a:avLst/>
            </a:prstGeom>
            <a:noFill/>
            <a:ln w="9525" algn="ctr">
              <a:solidFill>
                <a:schemeClr val="tx1"/>
              </a:solidFill>
              <a:miter lim="800000"/>
              <a:headEnd/>
              <a:tailEnd/>
            </a:ln>
          </p:spPr>
        </p:pic>
        <p:pic>
          <p:nvPicPr>
            <p:cNvPr id="19" name="Picture 7">
              <a:extLst>
                <a:ext uri="{FF2B5EF4-FFF2-40B4-BE49-F238E27FC236}">
                  <a16:creationId xmlns:a16="http://schemas.microsoft.com/office/drawing/2014/main" id="{194E2250-918D-47F9-8B32-FF8521575D2A}"/>
                </a:ext>
              </a:extLst>
            </p:cNvPr>
            <p:cNvPicPr>
              <a:picLocks noChangeAspect="1" noChangeArrowheads="1"/>
            </p:cNvPicPr>
            <p:nvPr/>
          </p:nvPicPr>
          <p:blipFill>
            <a:blip r:embed="rId4" cstate="print"/>
            <a:srcRect l="12154" t="87843" r="83820" b="3922"/>
            <a:stretch>
              <a:fillRect/>
            </a:stretch>
          </p:blipFill>
          <p:spPr bwMode="auto">
            <a:xfrm>
              <a:off x="6495223" y="5176374"/>
              <a:ext cx="400960" cy="290641"/>
            </a:xfrm>
            <a:prstGeom prst="rect">
              <a:avLst/>
            </a:prstGeom>
            <a:noFill/>
            <a:ln w="9525" algn="ctr">
              <a:noFill/>
              <a:miter lim="800000"/>
              <a:headEnd/>
              <a:tailEnd/>
            </a:ln>
          </p:spPr>
        </p:pic>
        <p:pic>
          <p:nvPicPr>
            <p:cNvPr id="20" name="Picture 7">
              <a:extLst>
                <a:ext uri="{FF2B5EF4-FFF2-40B4-BE49-F238E27FC236}">
                  <a16:creationId xmlns:a16="http://schemas.microsoft.com/office/drawing/2014/main" id="{F8C0AEC8-75F0-45AA-A8F2-5A1B33EDFFF1}"/>
                </a:ext>
              </a:extLst>
            </p:cNvPr>
            <p:cNvPicPr>
              <a:picLocks noChangeAspect="1" noChangeArrowheads="1"/>
            </p:cNvPicPr>
            <p:nvPr/>
          </p:nvPicPr>
          <p:blipFill>
            <a:blip r:embed="rId4" cstate="print"/>
            <a:srcRect l="18997" t="69978" r="79514" b="27786"/>
            <a:stretch>
              <a:fillRect/>
            </a:stretch>
          </p:blipFill>
          <p:spPr bwMode="auto">
            <a:xfrm>
              <a:off x="724877" y="4812856"/>
              <a:ext cx="371707" cy="280678"/>
            </a:xfrm>
            <a:prstGeom prst="rect">
              <a:avLst/>
            </a:prstGeom>
            <a:noFill/>
            <a:ln w="9525" algn="ctr">
              <a:noFill/>
              <a:miter lim="800000"/>
              <a:headEnd/>
              <a:tailEnd/>
            </a:ln>
          </p:spPr>
        </p:pic>
        <p:pic>
          <p:nvPicPr>
            <p:cNvPr id="21" name="Picture 7">
              <a:extLst>
                <a:ext uri="{FF2B5EF4-FFF2-40B4-BE49-F238E27FC236}">
                  <a16:creationId xmlns:a16="http://schemas.microsoft.com/office/drawing/2014/main" id="{834FC0B5-E104-4B3A-A0ED-61CF527DE9D3}"/>
                </a:ext>
              </a:extLst>
            </p:cNvPr>
            <p:cNvPicPr>
              <a:picLocks noChangeAspect="1" noChangeArrowheads="1"/>
            </p:cNvPicPr>
            <p:nvPr/>
          </p:nvPicPr>
          <p:blipFill>
            <a:blip r:embed="rId4" cstate="print"/>
            <a:srcRect l="81973" t="65063" r="16795" b="32466"/>
            <a:stretch>
              <a:fillRect/>
            </a:stretch>
          </p:blipFill>
          <p:spPr bwMode="auto">
            <a:xfrm>
              <a:off x="6488600" y="4796311"/>
              <a:ext cx="378549" cy="322934"/>
            </a:xfrm>
            <a:prstGeom prst="rect">
              <a:avLst/>
            </a:prstGeom>
            <a:noFill/>
            <a:ln w="9525" algn="ctr">
              <a:noFill/>
              <a:miter lim="800000"/>
              <a:headEnd/>
              <a:tailEnd/>
            </a:ln>
          </p:spPr>
        </p:pic>
        <p:pic>
          <p:nvPicPr>
            <p:cNvPr id="22" name="Picture 7">
              <a:extLst>
                <a:ext uri="{FF2B5EF4-FFF2-40B4-BE49-F238E27FC236}">
                  <a16:creationId xmlns:a16="http://schemas.microsoft.com/office/drawing/2014/main" id="{21B03468-9A92-4B24-BBBA-DF7605FA96D0}"/>
                </a:ext>
              </a:extLst>
            </p:cNvPr>
            <p:cNvPicPr>
              <a:picLocks noChangeAspect="1" noChangeArrowheads="1"/>
            </p:cNvPicPr>
            <p:nvPr/>
          </p:nvPicPr>
          <p:blipFill>
            <a:blip r:embed="rId4" cstate="print"/>
            <a:srcRect l="5885" t="72581" r="91545" b="21452"/>
            <a:stretch>
              <a:fillRect/>
            </a:stretch>
          </p:blipFill>
          <p:spPr bwMode="auto">
            <a:xfrm>
              <a:off x="3462534" y="4826060"/>
              <a:ext cx="369403" cy="264874"/>
            </a:xfrm>
            <a:prstGeom prst="rect">
              <a:avLst/>
            </a:prstGeom>
            <a:noFill/>
            <a:ln w="9525" algn="ctr">
              <a:noFill/>
              <a:miter lim="800000"/>
              <a:headEnd/>
              <a:tailEnd/>
            </a:ln>
          </p:spPr>
        </p:pic>
        <p:pic>
          <p:nvPicPr>
            <p:cNvPr id="23" name="Picture 7">
              <a:extLst>
                <a:ext uri="{FF2B5EF4-FFF2-40B4-BE49-F238E27FC236}">
                  <a16:creationId xmlns:a16="http://schemas.microsoft.com/office/drawing/2014/main" id="{969419D9-3502-48F8-BDC3-905FB1AE0CA8}"/>
                </a:ext>
              </a:extLst>
            </p:cNvPr>
            <p:cNvPicPr>
              <a:picLocks noChangeAspect="1" noChangeArrowheads="1"/>
            </p:cNvPicPr>
            <p:nvPr/>
          </p:nvPicPr>
          <p:blipFill>
            <a:blip r:embed="rId4" cstate="print"/>
            <a:srcRect l="36655" t="72357" r="62579" b="25526"/>
            <a:stretch>
              <a:fillRect/>
            </a:stretch>
          </p:blipFill>
          <p:spPr bwMode="auto">
            <a:xfrm>
              <a:off x="731622" y="5177268"/>
              <a:ext cx="358128" cy="269730"/>
            </a:xfrm>
            <a:prstGeom prst="rect">
              <a:avLst/>
            </a:prstGeom>
            <a:noFill/>
            <a:ln w="9525" algn="ctr">
              <a:noFill/>
              <a:miter lim="800000"/>
              <a:headEnd/>
              <a:tailEnd/>
            </a:ln>
          </p:spPr>
        </p:pic>
        <p:sp>
          <p:nvSpPr>
            <p:cNvPr id="24" name="Rectangle 23">
              <a:extLst>
                <a:ext uri="{FF2B5EF4-FFF2-40B4-BE49-F238E27FC236}">
                  <a16:creationId xmlns:a16="http://schemas.microsoft.com/office/drawing/2014/main" id="{696DBD82-A4D4-44D5-9112-43CFFA67D552}"/>
                </a:ext>
              </a:extLst>
            </p:cNvPr>
            <p:cNvSpPr/>
            <p:nvPr/>
          </p:nvSpPr>
          <p:spPr bwMode="auto">
            <a:xfrm>
              <a:off x="4132554" y="1336084"/>
              <a:ext cx="4398895" cy="206520"/>
            </a:xfrm>
            <a:prstGeom prst="rect">
              <a:avLst/>
            </a:prstGeom>
          </p:spPr>
          <p:txBody>
            <a:bodyPr>
              <a:spAutoFit/>
            </a:bodyPr>
            <a:lstStyle/>
            <a:p>
              <a:pPr>
                <a:defRPr/>
              </a:pPr>
              <a:r>
                <a:rPr kumimoji="1" lang="en-US" sz="900" dirty="0">
                  <a:solidFill>
                    <a:srgbClr val="C00000"/>
                  </a:solidFill>
                  <a:effectLst>
                    <a:outerShdw blurRad="38100" dist="38100" dir="2700000" algn="tl">
                      <a:srgbClr val="000000"/>
                    </a:outerShdw>
                  </a:effectLst>
                  <a:latin typeface="Helvetica" pitchFamily="34" charset="0"/>
                </a:rPr>
                <a:t>from Groves et al., 1998, in Goldfarb et al., 2005,  Goldfarb and Groves  (2015) </a:t>
              </a:r>
              <a:endParaRPr lang="pt-BR" sz="900" dirty="0">
                <a:solidFill>
                  <a:srgbClr val="C00000"/>
                </a:solidFill>
              </a:endParaRPr>
            </a:p>
          </p:txBody>
        </p:sp>
        <p:pic>
          <p:nvPicPr>
            <p:cNvPr id="25" name="Picture 7">
              <a:extLst>
                <a:ext uri="{FF2B5EF4-FFF2-40B4-BE49-F238E27FC236}">
                  <a16:creationId xmlns:a16="http://schemas.microsoft.com/office/drawing/2014/main" id="{00A15923-6640-4DD4-B65C-FCC060585FA3}"/>
                </a:ext>
              </a:extLst>
            </p:cNvPr>
            <p:cNvPicPr>
              <a:picLocks noChangeAspect="1" noChangeArrowheads="1"/>
            </p:cNvPicPr>
            <p:nvPr/>
          </p:nvPicPr>
          <p:blipFill>
            <a:blip r:embed="rId4" cstate="print">
              <a:lum bright="-4000" contrast="12000"/>
            </a:blip>
            <a:srcRect l="16180" t="77962" r="79791" b="13803"/>
            <a:stretch>
              <a:fillRect/>
            </a:stretch>
          </p:blipFill>
          <p:spPr bwMode="auto">
            <a:xfrm>
              <a:off x="3458928" y="5158242"/>
              <a:ext cx="371666" cy="286475"/>
            </a:xfrm>
            <a:prstGeom prst="rect">
              <a:avLst/>
            </a:prstGeom>
            <a:noFill/>
            <a:ln w="9525" algn="ctr">
              <a:noFill/>
              <a:miter lim="800000"/>
              <a:headEnd/>
              <a:tailEnd/>
            </a:ln>
          </p:spPr>
        </p:pic>
        <p:cxnSp>
          <p:nvCxnSpPr>
            <p:cNvPr id="26" name="Straight Arrow Connector 18">
              <a:extLst>
                <a:ext uri="{FF2B5EF4-FFF2-40B4-BE49-F238E27FC236}">
                  <a16:creationId xmlns:a16="http://schemas.microsoft.com/office/drawing/2014/main" id="{F5C9C1A7-C3AB-4533-9CBE-ED0882626169}"/>
                </a:ext>
              </a:extLst>
            </p:cNvPr>
            <p:cNvCxnSpPr>
              <a:cxnSpLocks noChangeShapeType="1"/>
            </p:cNvCxnSpPr>
            <p:nvPr/>
          </p:nvCxnSpPr>
          <p:spPr bwMode="auto">
            <a:xfrm>
              <a:off x="5309273" y="2475518"/>
              <a:ext cx="60567" cy="358047"/>
            </a:xfrm>
            <a:prstGeom prst="straightConnector1">
              <a:avLst/>
            </a:prstGeom>
            <a:noFill/>
            <a:ln w="25400" algn="ctr">
              <a:solidFill>
                <a:srgbClr val="FF0000"/>
              </a:solidFill>
              <a:round/>
              <a:headEnd/>
              <a:tailEnd type="arrow" w="med" len="med"/>
            </a:ln>
          </p:spPr>
        </p:cxnSp>
        <p:cxnSp>
          <p:nvCxnSpPr>
            <p:cNvPr id="27" name="Straight Arrow Connector 20">
              <a:extLst>
                <a:ext uri="{FF2B5EF4-FFF2-40B4-BE49-F238E27FC236}">
                  <a16:creationId xmlns:a16="http://schemas.microsoft.com/office/drawing/2014/main" id="{7F86E272-389D-41C2-AFFF-814A43A90ADC}"/>
                </a:ext>
              </a:extLst>
            </p:cNvPr>
            <p:cNvCxnSpPr>
              <a:cxnSpLocks noChangeShapeType="1"/>
            </p:cNvCxnSpPr>
            <p:nvPr/>
          </p:nvCxnSpPr>
          <p:spPr bwMode="auto">
            <a:xfrm flipH="1">
              <a:off x="4856778" y="2673099"/>
              <a:ext cx="17102" cy="445738"/>
            </a:xfrm>
            <a:prstGeom prst="straightConnector1">
              <a:avLst/>
            </a:prstGeom>
            <a:noFill/>
            <a:ln w="25400" algn="ctr">
              <a:solidFill>
                <a:srgbClr val="FF0000"/>
              </a:solidFill>
              <a:round/>
              <a:headEnd/>
              <a:tailEnd type="arrow" w="med" len="med"/>
            </a:ln>
          </p:spPr>
        </p:cxnSp>
        <p:cxnSp>
          <p:nvCxnSpPr>
            <p:cNvPr id="28" name="Straight Arrow Connector 23">
              <a:extLst>
                <a:ext uri="{FF2B5EF4-FFF2-40B4-BE49-F238E27FC236}">
                  <a16:creationId xmlns:a16="http://schemas.microsoft.com/office/drawing/2014/main" id="{CFDEE08F-1D83-46D7-92C2-DE40D64DF9C3}"/>
                </a:ext>
              </a:extLst>
            </p:cNvPr>
            <p:cNvCxnSpPr>
              <a:cxnSpLocks noChangeShapeType="1"/>
            </p:cNvCxnSpPr>
            <p:nvPr/>
          </p:nvCxnSpPr>
          <p:spPr bwMode="auto">
            <a:xfrm>
              <a:off x="4875614" y="2669278"/>
              <a:ext cx="234275" cy="192814"/>
            </a:xfrm>
            <a:prstGeom prst="straightConnector1">
              <a:avLst/>
            </a:prstGeom>
            <a:noFill/>
            <a:ln w="25400" algn="ctr">
              <a:solidFill>
                <a:srgbClr val="FF0000"/>
              </a:solidFill>
              <a:round/>
              <a:headEnd/>
              <a:tailEnd type="arrow" w="med" len="med"/>
            </a:ln>
          </p:spPr>
        </p:cxnSp>
        <p:cxnSp>
          <p:nvCxnSpPr>
            <p:cNvPr id="29" name="Straight Arrow Connector 27">
              <a:extLst>
                <a:ext uri="{FF2B5EF4-FFF2-40B4-BE49-F238E27FC236}">
                  <a16:creationId xmlns:a16="http://schemas.microsoft.com/office/drawing/2014/main" id="{78FB6D6E-0B23-49FD-849C-B9937347D1C6}"/>
                </a:ext>
              </a:extLst>
            </p:cNvPr>
            <p:cNvCxnSpPr>
              <a:cxnSpLocks noChangeShapeType="1"/>
            </p:cNvCxnSpPr>
            <p:nvPr/>
          </p:nvCxnSpPr>
          <p:spPr bwMode="auto">
            <a:xfrm>
              <a:off x="7140446" y="2809150"/>
              <a:ext cx="123903" cy="193760"/>
            </a:xfrm>
            <a:prstGeom prst="straightConnector1">
              <a:avLst/>
            </a:prstGeom>
            <a:noFill/>
            <a:ln w="25400" algn="ctr">
              <a:solidFill>
                <a:srgbClr val="FF0000"/>
              </a:solidFill>
              <a:round/>
              <a:headEnd/>
              <a:tailEnd type="arrow" w="med" len="med"/>
            </a:ln>
          </p:spPr>
        </p:cxnSp>
        <p:cxnSp>
          <p:nvCxnSpPr>
            <p:cNvPr id="30" name="Straight Arrow Connector 40">
              <a:extLst>
                <a:ext uri="{FF2B5EF4-FFF2-40B4-BE49-F238E27FC236}">
                  <a16:creationId xmlns:a16="http://schemas.microsoft.com/office/drawing/2014/main" id="{072D59C2-57C9-4FBD-B95E-2E659F206A00}"/>
                </a:ext>
              </a:extLst>
            </p:cNvPr>
            <p:cNvCxnSpPr>
              <a:cxnSpLocks noChangeShapeType="1"/>
            </p:cNvCxnSpPr>
            <p:nvPr/>
          </p:nvCxnSpPr>
          <p:spPr bwMode="auto">
            <a:xfrm flipH="1">
              <a:off x="7959208" y="2798451"/>
              <a:ext cx="63336" cy="164287"/>
            </a:xfrm>
            <a:prstGeom prst="straightConnector1">
              <a:avLst/>
            </a:prstGeom>
            <a:noFill/>
            <a:ln w="25400" algn="ctr">
              <a:solidFill>
                <a:srgbClr val="FF0000"/>
              </a:solidFill>
              <a:round/>
              <a:headEnd/>
              <a:tailEnd type="arrow" w="med" len="med"/>
            </a:ln>
          </p:spPr>
        </p:cxnSp>
        <p:sp>
          <p:nvSpPr>
            <p:cNvPr id="31" name="Rectangle 30">
              <a:extLst>
                <a:ext uri="{FF2B5EF4-FFF2-40B4-BE49-F238E27FC236}">
                  <a16:creationId xmlns:a16="http://schemas.microsoft.com/office/drawing/2014/main" id="{4587E645-798E-4D92-B7EC-AA0D4B3845EF}"/>
                </a:ext>
              </a:extLst>
            </p:cNvPr>
            <p:cNvSpPr/>
            <p:nvPr/>
          </p:nvSpPr>
          <p:spPr>
            <a:xfrm>
              <a:off x="3899908" y="2087707"/>
              <a:ext cx="1174029" cy="58144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32" name="Rectangle 31">
              <a:extLst>
                <a:ext uri="{FF2B5EF4-FFF2-40B4-BE49-F238E27FC236}">
                  <a16:creationId xmlns:a16="http://schemas.microsoft.com/office/drawing/2014/main" id="{E698EB55-4255-45D8-9CFB-F142144B4471}"/>
                </a:ext>
              </a:extLst>
            </p:cNvPr>
            <p:cNvSpPr/>
            <p:nvPr/>
          </p:nvSpPr>
          <p:spPr>
            <a:xfrm>
              <a:off x="7389857" y="2475334"/>
              <a:ext cx="335572" cy="3876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33" name="Rectangle 32">
              <a:extLst>
                <a:ext uri="{FF2B5EF4-FFF2-40B4-BE49-F238E27FC236}">
                  <a16:creationId xmlns:a16="http://schemas.microsoft.com/office/drawing/2014/main" id="{D68C7F9E-EE8A-4B7E-AAF2-D868DFD93B16}"/>
                </a:ext>
              </a:extLst>
            </p:cNvPr>
            <p:cNvSpPr/>
            <p:nvPr/>
          </p:nvSpPr>
          <p:spPr>
            <a:xfrm>
              <a:off x="5107967" y="2087707"/>
              <a:ext cx="1174029" cy="3876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34" name="Rectangle 33">
              <a:extLst>
                <a:ext uri="{FF2B5EF4-FFF2-40B4-BE49-F238E27FC236}">
                  <a16:creationId xmlns:a16="http://schemas.microsoft.com/office/drawing/2014/main" id="{3CD56216-C3C3-441D-BFC6-33C5AC5A0655}"/>
                </a:ext>
              </a:extLst>
            </p:cNvPr>
            <p:cNvSpPr/>
            <p:nvPr/>
          </p:nvSpPr>
          <p:spPr>
            <a:xfrm>
              <a:off x="7926772" y="2410729"/>
              <a:ext cx="671144" cy="387627"/>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35" name="Rectangle 34">
              <a:extLst>
                <a:ext uri="{FF2B5EF4-FFF2-40B4-BE49-F238E27FC236}">
                  <a16:creationId xmlns:a16="http://schemas.microsoft.com/office/drawing/2014/main" id="{B6717186-13C5-4149-A2D5-AA345D1D6C1B}"/>
                </a:ext>
              </a:extLst>
            </p:cNvPr>
            <p:cNvSpPr/>
            <p:nvPr/>
          </p:nvSpPr>
          <p:spPr>
            <a:xfrm>
              <a:off x="7054285" y="2539938"/>
              <a:ext cx="335572" cy="258418"/>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pic>
          <p:nvPicPr>
            <p:cNvPr id="36" name="Picture 7">
              <a:extLst>
                <a:ext uri="{FF2B5EF4-FFF2-40B4-BE49-F238E27FC236}">
                  <a16:creationId xmlns:a16="http://schemas.microsoft.com/office/drawing/2014/main" id="{F7C0CCFE-B986-40BD-9302-74D04F0BC510}"/>
                </a:ext>
              </a:extLst>
            </p:cNvPr>
            <p:cNvPicPr>
              <a:picLocks noChangeAspect="1" noChangeArrowheads="1"/>
            </p:cNvPicPr>
            <p:nvPr/>
          </p:nvPicPr>
          <p:blipFill rotWithShape="1">
            <a:blip r:embed="rId4" cstate="print"/>
            <a:srcRect l="7254" t="15862" r="78125" b="55574"/>
            <a:stretch/>
          </p:blipFill>
          <p:spPr bwMode="auto">
            <a:xfrm>
              <a:off x="242646" y="796451"/>
              <a:ext cx="2161172" cy="1794426"/>
            </a:xfrm>
            <a:prstGeom prst="rect">
              <a:avLst/>
            </a:prstGeom>
            <a:noFill/>
            <a:ln w="9525" algn="ctr">
              <a:solidFill>
                <a:schemeClr val="tx1"/>
              </a:solidFill>
              <a:miter lim="800000"/>
              <a:headEnd/>
              <a:tailEnd/>
            </a:ln>
          </p:spPr>
        </p:pic>
        <p:sp>
          <p:nvSpPr>
            <p:cNvPr id="37" name="Text Box 7">
              <a:extLst>
                <a:ext uri="{FF2B5EF4-FFF2-40B4-BE49-F238E27FC236}">
                  <a16:creationId xmlns:a16="http://schemas.microsoft.com/office/drawing/2014/main" id="{27C070AC-6550-40DB-B5B7-E4B7CEFABA12}"/>
                </a:ext>
              </a:extLst>
            </p:cNvPr>
            <p:cNvSpPr txBox="1">
              <a:spLocks noChangeArrowheads="1"/>
            </p:cNvSpPr>
            <p:nvPr/>
          </p:nvSpPr>
          <p:spPr bwMode="auto">
            <a:xfrm>
              <a:off x="3040069" y="720899"/>
              <a:ext cx="5070760" cy="461665"/>
            </a:xfrm>
            <a:prstGeom prst="rect">
              <a:avLst/>
            </a:prstGeom>
            <a:noFill/>
            <a:ln w="9525">
              <a:noFill/>
              <a:miter lim="800000"/>
              <a:headEnd/>
              <a:tailEnd/>
            </a:ln>
            <a:effectLst/>
          </p:spPr>
          <p:txBody>
            <a:bodyPr wrap="square">
              <a:spAutoFit/>
            </a:bodyPr>
            <a:lstStyle/>
            <a:p>
              <a:pPr algn="ctr" eaLnBrk="0" hangingPunct="0">
                <a:defRPr/>
              </a:pPr>
              <a:r>
                <a:rPr kumimoji="1" lang="en-US" sz="2400" b="1" dirty="0">
                  <a:solidFill>
                    <a:srgbClr val="D03C9B"/>
                  </a:solidFill>
                  <a:effectLst>
                    <a:outerShdw blurRad="38100" dist="38100" dir="2700000" algn="tl">
                      <a:srgbClr val="000000"/>
                    </a:outerShdw>
                  </a:effectLst>
                </a:rPr>
                <a:t>Tectonic Setting Gold-Rich Deposits</a:t>
              </a:r>
              <a:endParaRPr kumimoji="1" lang="en-US" sz="3200" b="1" dirty="0">
                <a:solidFill>
                  <a:srgbClr val="D03C9B"/>
                </a:solidFill>
                <a:effectLst>
                  <a:outerShdw blurRad="38100" dist="38100" dir="2700000" algn="tl">
                    <a:srgbClr val="000000"/>
                  </a:outerShdw>
                </a:effectLst>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E9CAADC-8916-46B4-A6E7-1A4385D1A4D6}"/>
              </a:ext>
            </a:extLst>
          </p:cNvPr>
          <p:cNvGrpSpPr/>
          <p:nvPr/>
        </p:nvGrpSpPr>
        <p:grpSpPr>
          <a:xfrm>
            <a:off x="-146051" y="-84534"/>
            <a:ext cx="9290051" cy="6942534"/>
            <a:chOff x="0" y="-57150"/>
            <a:chExt cx="9290051" cy="6942534"/>
          </a:xfrm>
        </p:grpSpPr>
        <p:pic>
          <p:nvPicPr>
            <p:cNvPr id="3" name="Picture 2">
              <a:extLst>
                <a:ext uri="{FF2B5EF4-FFF2-40B4-BE49-F238E27FC236}">
                  <a16:creationId xmlns:a16="http://schemas.microsoft.com/office/drawing/2014/main" id="{B30B604A-7BF9-4465-8DF2-89EF6E4BC00C}"/>
                </a:ext>
              </a:extLst>
            </p:cNvPr>
            <p:cNvPicPr>
              <a:picLocks noChangeAspect="1" noChangeArrowheads="1"/>
            </p:cNvPicPr>
            <p:nvPr/>
          </p:nvPicPr>
          <p:blipFill>
            <a:blip r:embed="rId2" cstate="print">
              <a:lum contrast="12000"/>
            </a:blip>
            <a:srcRect/>
            <a:stretch>
              <a:fillRect/>
            </a:stretch>
          </p:blipFill>
          <p:spPr bwMode="auto">
            <a:xfrm>
              <a:off x="121096" y="496465"/>
              <a:ext cx="8877300" cy="5884863"/>
            </a:xfrm>
            <a:prstGeom prst="rect">
              <a:avLst/>
            </a:prstGeom>
            <a:noFill/>
            <a:ln w="9525">
              <a:solidFill>
                <a:schemeClr val="tx1"/>
              </a:solidFill>
              <a:miter lim="800000"/>
              <a:headEnd/>
              <a:tailEnd/>
            </a:ln>
          </p:spPr>
        </p:pic>
        <p:sp>
          <p:nvSpPr>
            <p:cNvPr id="4" name="Text Box 3">
              <a:extLst>
                <a:ext uri="{FF2B5EF4-FFF2-40B4-BE49-F238E27FC236}">
                  <a16:creationId xmlns:a16="http://schemas.microsoft.com/office/drawing/2014/main" id="{E64FDC54-752E-4038-A00F-6EB5415F2AD0}"/>
                </a:ext>
              </a:extLst>
            </p:cNvPr>
            <p:cNvSpPr txBox="1">
              <a:spLocks noChangeArrowheads="1"/>
            </p:cNvSpPr>
            <p:nvPr/>
          </p:nvSpPr>
          <p:spPr bwMode="auto">
            <a:xfrm>
              <a:off x="539552" y="6362164"/>
              <a:ext cx="7128792" cy="523220"/>
            </a:xfrm>
            <a:prstGeom prst="rect">
              <a:avLst/>
            </a:prstGeom>
            <a:solidFill>
              <a:schemeClr val="tx1"/>
            </a:solidFill>
            <a:ln w="9525">
              <a:noFill/>
              <a:miter lim="800000"/>
              <a:headEnd/>
              <a:tailEnd/>
            </a:ln>
            <a:effectLst/>
          </p:spPr>
          <p:txBody>
            <a:bodyPr wrap="square">
              <a:spAutoFit/>
            </a:bodyPr>
            <a:lstStyle/>
            <a:p>
              <a:pPr>
                <a:lnSpc>
                  <a:spcPct val="100000"/>
                </a:lnSpc>
                <a:spcBef>
                  <a:spcPct val="50000"/>
                </a:spcBef>
                <a:buClrTx/>
                <a:buFontTx/>
                <a:buNone/>
                <a:defRPr/>
              </a:pPr>
              <a:r>
                <a:rPr lang="en-US" sz="1400" b="0" dirty="0">
                  <a:solidFill>
                    <a:srgbClr val="FFFF99"/>
                  </a:solidFill>
                  <a:effectLst>
                    <a:outerShdw blurRad="38100" dist="38100" dir="2700000" algn="tl">
                      <a:srgbClr val="C0C0C0"/>
                    </a:outerShdw>
                  </a:effectLst>
                  <a:latin typeface="Arial" charset="0"/>
                </a:rPr>
                <a:t>Inferred crustal levels of gold deposition showing the different types of gold deposits and the inferred deposit clan (from </a:t>
              </a:r>
              <a:r>
                <a:rPr lang="en-US" sz="1400" b="0" dirty="0" err="1">
                  <a:solidFill>
                    <a:srgbClr val="FFFF99"/>
                  </a:solidFill>
                  <a:effectLst>
                    <a:outerShdw blurRad="38100" dist="38100" dir="2700000" algn="tl">
                      <a:srgbClr val="C0C0C0"/>
                    </a:outerShdw>
                  </a:effectLst>
                  <a:latin typeface="Arial" charset="0"/>
                </a:rPr>
                <a:t>Dubé</a:t>
              </a:r>
              <a:r>
                <a:rPr lang="en-US" sz="1400" b="0" dirty="0">
                  <a:solidFill>
                    <a:srgbClr val="FFFF99"/>
                  </a:solidFill>
                  <a:effectLst>
                    <a:outerShdw blurRad="38100" dist="38100" dir="2700000" algn="tl">
                      <a:srgbClr val="C0C0C0"/>
                    </a:outerShdw>
                  </a:effectLst>
                  <a:latin typeface="Arial" charset="0"/>
                </a:rPr>
                <a:t> et al., 2001c; modified from Poulsen et al., 2000).</a:t>
              </a:r>
            </a:p>
          </p:txBody>
        </p:sp>
        <p:sp>
          <p:nvSpPr>
            <p:cNvPr id="5" name="Text Box 7">
              <a:extLst>
                <a:ext uri="{FF2B5EF4-FFF2-40B4-BE49-F238E27FC236}">
                  <a16:creationId xmlns:a16="http://schemas.microsoft.com/office/drawing/2014/main" id="{BC0431F2-0AFB-4E31-A247-CCF6D38983C5}"/>
                </a:ext>
              </a:extLst>
            </p:cNvPr>
            <p:cNvSpPr txBox="1">
              <a:spLocks noChangeArrowheads="1"/>
            </p:cNvSpPr>
            <p:nvPr/>
          </p:nvSpPr>
          <p:spPr bwMode="auto">
            <a:xfrm>
              <a:off x="0" y="-57150"/>
              <a:ext cx="9290051" cy="1077218"/>
            </a:xfrm>
            <a:prstGeom prst="rect">
              <a:avLst/>
            </a:prstGeom>
            <a:noFill/>
            <a:ln w="9525">
              <a:noFill/>
              <a:miter lim="800000"/>
              <a:headEnd/>
              <a:tailEnd/>
            </a:ln>
            <a:effectLst/>
          </p:spPr>
          <p:txBody>
            <a:bodyPr>
              <a:spAutoFit/>
            </a:bodyPr>
            <a:lstStyle/>
            <a:p>
              <a:pPr algn="ctr" eaLnBrk="0" hangingPunct="0">
                <a:defRPr/>
              </a:pPr>
              <a:r>
                <a:rPr kumimoji="1" lang="en-US" sz="3200" b="1">
                  <a:solidFill>
                    <a:srgbClr val="D03C9B"/>
                  </a:solidFill>
                  <a:effectLst>
                    <a:outerShdw blurRad="38100" dist="38100" dir="2700000" algn="tl">
                      <a:srgbClr val="000000"/>
                    </a:outerShdw>
                  </a:effectLst>
                </a:rPr>
                <a:t>Tectonic Setting Gold-Rich Deposits </a:t>
              </a:r>
            </a:p>
            <a:p>
              <a:pPr algn="ctr" eaLnBrk="0" hangingPunct="0">
                <a:defRPr/>
              </a:pPr>
              <a:endParaRPr kumimoji="1" lang="en-US" sz="3200" b="1">
                <a:solidFill>
                  <a:srgbClr val="D03C9B"/>
                </a:solidFill>
                <a:effectLst>
                  <a:outerShdw blurRad="38100" dist="38100" dir="2700000" algn="tl">
                    <a:srgbClr val="000000"/>
                  </a:outerShdw>
                </a:effectLst>
              </a:endParaRPr>
            </a:p>
          </p:txBody>
        </p:sp>
      </p:grpSp>
      <p:grpSp>
        <p:nvGrpSpPr>
          <p:cNvPr id="10" name="Group 9">
            <a:extLst>
              <a:ext uri="{FF2B5EF4-FFF2-40B4-BE49-F238E27FC236}">
                <a16:creationId xmlns:a16="http://schemas.microsoft.com/office/drawing/2014/main" id="{C8E449B6-9C07-4498-947A-33F65B67E437}"/>
              </a:ext>
            </a:extLst>
          </p:cNvPr>
          <p:cNvGrpSpPr/>
          <p:nvPr/>
        </p:nvGrpSpPr>
        <p:grpSpPr>
          <a:xfrm>
            <a:off x="0" y="1083118"/>
            <a:ext cx="9168955" cy="4290098"/>
            <a:chOff x="0" y="1083118"/>
            <a:chExt cx="9168955" cy="4290098"/>
          </a:xfrm>
        </p:grpSpPr>
        <p:sp>
          <p:nvSpPr>
            <p:cNvPr id="6" name="TextBox 5">
              <a:extLst>
                <a:ext uri="{FF2B5EF4-FFF2-40B4-BE49-F238E27FC236}">
                  <a16:creationId xmlns:a16="http://schemas.microsoft.com/office/drawing/2014/main" id="{97F2158F-C9AB-4726-A064-529308829668}"/>
                </a:ext>
              </a:extLst>
            </p:cNvPr>
            <p:cNvSpPr txBox="1"/>
            <p:nvPr/>
          </p:nvSpPr>
          <p:spPr>
            <a:xfrm>
              <a:off x="0" y="1083118"/>
              <a:ext cx="9144000" cy="4290098"/>
            </a:xfrm>
            <a:prstGeom prst="rect">
              <a:avLst/>
            </a:prstGeom>
            <a:solidFill>
              <a:schemeClr val="tx2"/>
            </a:solidFill>
            <a:ln w="38100">
              <a:solidFill>
                <a:srgbClr val="FF0000"/>
              </a:solidFill>
            </a:ln>
          </p:spPr>
          <p:txBody>
            <a:bodyPr wrap="square" rtlCol="0">
              <a:spAutoFit/>
            </a:bodyPr>
            <a:lstStyle/>
            <a:p>
              <a:pPr>
                <a:spcAft>
                  <a:spcPts val="1800"/>
                </a:spcAft>
              </a:pPr>
              <a:r>
                <a:rPr lang="pt-BR" sz="3200" b="1" dirty="0">
                  <a:solidFill>
                    <a:srgbClr val="FF0000"/>
                  </a:solidFill>
                  <a:effectLst>
                    <a:outerShdw blurRad="38100" dist="38100" dir="2700000" algn="tl">
                      <a:srgbClr val="000000">
                        <a:alpha val="43137"/>
                      </a:srgbClr>
                    </a:outerShdw>
                  </a:effectLst>
                </a:rPr>
                <a:t>1a </a:t>
              </a:r>
              <a:r>
                <a:rPr lang="pt-BR" sz="3200" b="1">
                  <a:solidFill>
                    <a:srgbClr val="FF0000"/>
                  </a:solidFill>
                  <a:effectLst>
                    <a:outerShdw blurRad="38100" dist="38100" dir="2700000" algn="tl">
                      <a:srgbClr val="000000">
                        <a:alpha val="43137"/>
                      </a:srgbClr>
                    </a:outerShdw>
                  </a:effectLst>
                  <a:sym typeface="Wingdings" panose="05000000000000000000" pitchFamily="2" charset="2"/>
                </a:rPr>
                <a:t></a:t>
              </a:r>
              <a:r>
                <a:rPr lang="pt-BR" sz="3200" b="1">
                  <a:solidFill>
                    <a:srgbClr val="FFFFCC"/>
                  </a:solidFill>
                  <a:effectLst>
                    <a:outerShdw blurRad="38100" dist="38100" dir="2700000" algn="tl">
                      <a:srgbClr val="000000">
                        <a:alpha val="43137"/>
                      </a:srgbClr>
                    </a:outerShdw>
                  </a:effectLst>
                  <a:sym typeface="Wingdings" panose="05000000000000000000" pitchFamily="2" charset="2"/>
                </a:rPr>
                <a:t> </a:t>
              </a:r>
              <a:r>
                <a:rPr lang="pt-BR" sz="3000" b="1" i="1">
                  <a:solidFill>
                    <a:schemeClr val="accent2">
                      <a:lumMod val="60000"/>
                      <a:lumOff val="40000"/>
                    </a:schemeClr>
                  </a:solidFill>
                  <a:effectLst>
                    <a:outerShdw blurRad="38100" dist="38100" dir="2700000" algn="tl">
                      <a:srgbClr val="000000">
                        <a:alpha val="43137"/>
                      </a:srgbClr>
                    </a:outerShdw>
                  </a:effectLst>
                  <a:sym typeface="Wingdings" panose="05000000000000000000" pitchFamily="2" charset="2"/>
                </a:rPr>
                <a:t>hidrot</a:t>
              </a:r>
              <a:r>
                <a:rPr lang="pt-BR" sz="3000" b="1" i="1" dirty="0">
                  <a:solidFill>
                    <a:schemeClr val="accent2">
                      <a:lumMod val="60000"/>
                      <a:lumOff val="40000"/>
                    </a:schemeClr>
                  </a:solidFill>
                  <a:effectLst>
                    <a:outerShdw blurRad="38100" dist="38100" dir="2700000" algn="tl">
                      <a:srgbClr val="000000">
                        <a:alpha val="43137"/>
                      </a:srgbClr>
                    </a:outerShdw>
                  </a:effectLst>
                  <a:sym typeface="Wingdings" panose="05000000000000000000" pitchFamily="2" charset="2"/>
                </a:rPr>
                <a:t>.</a:t>
              </a: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 magmático </a:t>
              </a:r>
              <a:r>
                <a:rPr lang="pt-BR" sz="3000" b="1">
                  <a:solidFill>
                    <a:srgbClr val="FFFFCC"/>
                  </a:solidFill>
                  <a:effectLst>
                    <a:outerShdw blurRad="38100" dist="38100" dir="2700000" algn="tl">
                      <a:srgbClr val="000000">
                        <a:alpha val="43137"/>
                      </a:srgbClr>
                    </a:outerShdw>
                  </a:effectLst>
                  <a:sym typeface="Wingdings" panose="05000000000000000000" pitchFamily="2" charset="2"/>
                </a:rPr>
                <a:t>+ água meteórica</a:t>
              </a:r>
              <a:endParaRPr lang="pt-BR" sz="3000" b="1" dirty="0">
                <a:solidFill>
                  <a:srgbClr val="FFFFCC"/>
                </a:solidFill>
                <a:effectLst>
                  <a:outerShdw blurRad="38100" dist="38100" dir="2700000" algn="tl">
                    <a:srgbClr val="000000">
                      <a:alpha val="43137"/>
                    </a:srgbClr>
                  </a:outerShdw>
                </a:effectLst>
                <a:sym typeface="Wingdings" panose="05000000000000000000" pitchFamily="2" charset="2"/>
              </a:endParaRPr>
            </a:p>
            <a:p>
              <a:pPr>
                <a:spcAft>
                  <a:spcPts val="1800"/>
                </a:spcAft>
              </a:pPr>
              <a:r>
                <a:rPr lang="pt-BR" sz="3200" b="1" dirty="0">
                  <a:solidFill>
                    <a:srgbClr val="FF0000"/>
                  </a:solidFill>
                  <a:effectLst>
                    <a:outerShdw blurRad="38100" dist="38100" dir="2700000" algn="tl">
                      <a:srgbClr val="000000">
                        <a:alpha val="43137"/>
                      </a:srgbClr>
                    </a:outerShdw>
                  </a:effectLst>
                  <a:sym typeface="Wingdings" panose="05000000000000000000" pitchFamily="2" charset="2"/>
                </a:rPr>
                <a:t>1b  </a:t>
              </a:r>
              <a:r>
                <a:rPr lang="pt-BR" sz="3000" b="1" i="1" dirty="0">
                  <a:solidFill>
                    <a:schemeClr val="accent2">
                      <a:lumMod val="60000"/>
                      <a:lumOff val="40000"/>
                    </a:schemeClr>
                  </a:solidFill>
                  <a:effectLst>
                    <a:outerShdw blurRad="38100" dist="38100" dir="2700000" algn="tl">
                      <a:srgbClr val="000000">
                        <a:alpha val="43137"/>
                      </a:srgbClr>
                    </a:outerShdw>
                  </a:effectLst>
                  <a:sym typeface="Wingdings" panose="05000000000000000000" pitchFamily="2" charset="2"/>
                </a:rPr>
                <a:t>hidrot.</a:t>
              </a: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 magmático*</a:t>
              </a:r>
              <a:r>
                <a:rPr lang="pt-BR" sz="3000" b="1" dirty="0">
                  <a:solidFill>
                    <a:srgbClr val="FFFF99"/>
                  </a:solidFill>
                  <a:effectLst>
                    <a:outerShdw blurRad="38100" dist="38100" dir="2700000" algn="tl">
                      <a:srgbClr val="000000">
                        <a:alpha val="43137"/>
                      </a:srgbClr>
                    </a:outerShdw>
                  </a:effectLst>
                  <a:sym typeface="Wingdings" panose="05000000000000000000" pitchFamily="2" charset="2"/>
                </a:rPr>
                <a:t> </a:t>
              </a:r>
              <a:r>
                <a:rPr lang="pt-BR" sz="3000" b="1">
                  <a:solidFill>
                    <a:srgbClr val="FFFFCC"/>
                  </a:solidFill>
                  <a:effectLst>
                    <a:outerShdw blurRad="38100" dist="38100" dir="2700000" algn="tl">
                      <a:srgbClr val="000000">
                        <a:alpha val="43137"/>
                      </a:srgbClr>
                    </a:outerShdw>
                  </a:effectLst>
                  <a:sym typeface="Wingdings" panose="05000000000000000000" pitchFamily="2" charset="2"/>
                </a:rPr>
                <a:t>+ f. metamórfico</a:t>
              </a: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a:t>
              </a:r>
              <a:r>
                <a:rPr lang="pt-BR" sz="3000" b="1" dirty="0">
                  <a:solidFill>
                    <a:srgbClr val="FFFF99"/>
                  </a:solidFill>
                  <a:effectLst>
                    <a:outerShdw blurRad="38100" dist="38100" dir="2700000" algn="tl">
                      <a:srgbClr val="000000">
                        <a:alpha val="43137"/>
                      </a:srgbClr>
                    </a:outerShdw>
                  </a:effectLst>
                  <a:sym typeface="Wingdings" panose="05000000000000000000" pitchFamily="2" charset="2"/>
                </a:rPr>
                <a:t> </a:t>
              </a:r>
              <a:r>
                <a:rPr lang="pt-BR" sz="3000" b="1">
                  <a:solidFill>
                    <a:srgbClr val="FFFFCC"/>
                  </a:solidFill>
                  <a:effectLst>
                    <a:outerShdw blurRad="38100" dist="38100" dir="2700000" algn="tl">
                      <a:srgbClr val="000000">
                        <a:alpha val="43137"/>
                      </a:srgbClr>
                    </a:outerShdw>
                  </a:effectLst>
                  <a:sym typeface="Wingdings" panose="05000000000000000000" pitchFamily="2" charset="2"/>
                </a:rPr>
                <a:t>+ meteórica</a:t>
              </a:r>
              <a:endParaRPr lang="pt-BR" sz="3000" b="1" dirty="0">
                <a:solidFill>
                  <a:srgbClr val="FFFFCC"/>
                </a:solidFill>
                <a:effectLst>
                  <a:outerShdw blurRad="38100" dist="38100" dir="2700000" algn="tl">
                    <a:srgbClr val="000000">
                      <a:alpha val="43137"/>
                    </a:srgbClr>
                  </a:outerShdw>
                </a:effectLst>
                <a:sym typeface="Wingdings" panose="05000000000000000000" pitchFamily="2" charset="2"/>
              </a:endParaRPr>
            </a:p>
            <a:p>
              <a:pPr>
                <a:spcAft>
                  <a:spcPts val="1800"/>
                </a:spcAft>
              </a:pPr>
              <a:r>
                <a:rPr lang="en-GB" sz="3200" b="1" dirty="0">
                  <a:solidFill>
                    <a:srgbClr val="FF0000"/>
                  </a:solidFill>
                  <a:effectLst>
                    <a:outerShdw blurRad="38100" dist="38100" dir="2700000" algn="tl">
                      <a:srgbClr val="000000">
                        <a:alpha val="43137"/>
                      </a:srgbClr>
                    </a:outerShdw>
                  </a:effectLst>
                </a:rPr>
                <a:t>1c </a:t>
              </a:r>
              <a:r>
                <a:rPr lang="en-GB" sz="3200" b="1" dirty="0">
                  <a:solidFill>
                    <a:srgbClr val="FF0000"/>
                  </a:solidFill>
                  <a:effectLst>
                    <a:outerShdw blurRad="38100" dist="38100" dir="2700000" algn="tl">
                      <a:srgbClr val="000000">
                        <a:alpha val="43137"/>
                      </a:srgbClr>
                    </a:outerShdw>
                  </a:effectLst>
                  <a:sym typeface="Wingdings" panose="05000000000000000000" pitchFamily="2" charset="2"/>
                </a:rPr>
                <a:t> </a:t>
              </a: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água do mar aquecida + </a:t>
              </a:r>
              <a:r>
                <a:rPr lang="pt-BR" sz="3000" b="1" i="1" dirty="0">
                  <a:solidFill>
                    <a:schemeClr val="accent2">
                      <a:lumMod val="60000"/>
                      <a:lumOff val="40000"/>
                    </a:schemeClr>
                  </a:solidFill>
                  <a:effectLst>
                    <a:outerShdw blurRad="38100" dist="38100" dir="2700000" algn="tl">
                      <a:srgbClr val="000000">
                        <a:alpha val="43137"/>
                      </a:srgbClr>
                    </a:outerShdw>
                  </a:effectLst>
                  <a:sym typeface="Wingdings" panose="05000000000000000000" pitchFamily="2" charset="2"/>
                </a:rPr>
                <a:t>hidrot.</a:t>
              </a: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 magmático*</a:t>
              </a:r>
            </a:p>
            <a:p>
              <a:pPr>
                <a:spcAft>
                  <a:spcPts val="1800"/>
                </a:spcAft>
              </a:pPr>
              <a:r>
                <a:rPr lang="pt-BR" sz="3200" b="1" dirty="0">
                  <a:solidFill>
                    <a:srgbClr val="FF0000"/>
                  </a:solidFill>
                  <a:effectLst>
                    <a:outerShdw blurRad="38100" dist="38100" dir="2700000" algn="tl">
                      <a:srgbClr val="000000">
                        <a:alpha val="43137"/>
                      </a:srgbClr>
                    </a:outerShdw>
                  </a:effectLst>
                  <a:sym typeface="Wingdings" panose="05000000000000000000" pitchFamily="2" charset="2"/>
                </a:rPr>
                <a:t>1d  </a:t>
              </a:r>
              <a:r>
                <a:rPr lang="pt-BR" sz="3000" b="1" i="1" dirty="0">
                  <a:solidFill>
                    <a:schemeClr val="accent2">
                      <a:lumMod val="60000"/>
                      <a:lumOff val="40000"/>
                    </a:schemeClr>
                  </a:solidFill>
                  <a:effectLst>
                    <a:outerShdw blurRad="38100" dist="38100" dir="2700000" algn="tl">
                      <a:srgbClr val="000000">
                        <a:alpha val="43137"/>
                      </a:srgbClr>
                    </a:outerShdw>
                  </a:effectLst>
                  <a:sym typeface="Wingdings" panose="05000000000000000000" pitchFamily="2" charset="2"/>
                </a:rPr>
                <a:t>hidrot.</a:t>
              </a: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 magmático </a:t>
              </a:r>
              <a:r>
                <a:rPr lang="pt-BR" sz="3000" b="1">
                  <a:solidFill>
                    <a:srgbClr val="FFFFCC"/>
                  </a:solidFill>
                  <a:effectLst>
                    <a:outerShdw blurRad="38100" dist="38100" dir="2700000" algn="tl">
                      <a:srgbClr val="000000">
                        <a:alpha val="43137"/>
                      </a:srgbClr>
                    </a:outerShdw>
                  </a:effectLst>
                  <a:sym typeface="Wingdings" panose="05000000000000000000" pitchFamily="2" charset="2"/>
                </a:rPr>
                <a:t>+ meteórica + f. basinal</a:t>
              </a: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a:t>
              </a:r>
            </a:p>
            <a:p>
              <a:pPr>
                <a:spcAft>
                  <a:spcPts val="1800"/>
                </a:spcAft>
              </a:pPr>
              <a:r>
                <a:rPr lang="pt-BR" sz="3200" b="1" dirty="0">
                  <a:solidFill>
                    <a:srgbClr val="FF0000"/>
                  </a:solidFill>
                  <a:effectLst>
                    <a:outerShdw blurRad="38100" dist="38100" dir="2700000" algn="tl">
                      <a:srgbClr val="000000">
                        <a:alpha val="43137"/>
                      </a:srgbClr>
                    </a:outerShdw>
                  </a:effectLst>
                  <a:sym typeface="Wingdings" panose="05000000000000000000" pitchFamily="2" charset="2"/>
                </a:rPr>
                <a:t>2a  </a:t>
              </a:r>
              <a:r>
                <a:rPr lang="pt-BR" sz="3000" b="1" i="1" dirty="0">
                  <a:solidFill>
                    <a:schemeClr val="accent2">
                      <a:lumMod val="60000"/>
                      <a:lumOff val="40000"/>
                    </a:schemeClr>
                  </a:solidFill>
                  <a:effectLst>
                    <a:outerShdw blurRad="38100" dist="38100" dir="2700000" algn="tl">
                      <a:srgbClr val="000000">
                        <a:alpha val="43137"/>
                      </a:srgbClr>
                    </a:outerShdw>
                  </a:effectLst>
                  <a:sym typeface="Wingdings" panose="05000000000000000000" pitchFamily="2" charset="2"/>
                </a:rPr>
                <a:t>hidrot.</a:t>
              </a: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 metamórfico + magmático*</a:t>
              </a:r>
            </a:p>
            <a:p>
              <a:pPr>
                <a:spcAft>
                  <a:spcPts val="1800"/>
                </a:spcAft>
              </a:pPr>
              <a:r>
                <a:rPr lang="pt-BR" sz="3000" b="1" dirty="0">
                  <a:solidFill>
                    <a:srgbClr val="FFFFCC"/>
                  </a:solidFill>
                  <a:effectLst>
                    <a:outerShdw blurRad="38100" dist="38100" dir="2700000" algn="tl">
                      <a:srgbClr val="000000">
                        <a:alpha val="43137"/>
                      </a:srgbClr>
                    </a:outerShdw>
                  </a:effectLst>
                  <a:sym typeface="Wingdings" panose="05000000000000000000" pitchFamily="2" charset="2"/>
                </a:rPr>
                <a:t>                   * </a:t>
              </a:r>
              <a:r>
                <a:rPr lang="pt-BR" sz="2400" b="1" i="1" dirty="0">
                  <a:solidFill>
                    <a:srgbClr val="FFFF99"/>
                  </a:solidFill>
                  <a:effectLst>
                    <a:outerShdw blurRad="38100" dist="38100" dir="2700000" algn="tl">
                      <a:srgbClr val="000000">
                        <a:alpha val="43137"/>
                      </a:srgbClr>
                    </a:outerShdw>
                  </a:effectLst>
                  <a:sym typeface="Wingdings" panose="05000000000000000000" pitchFamily="2" charset="2"/>
                </a:rPr>
                <a:t>: pode ou não ser detectado</a:t>
              </a:r>
              <a:endParaRPr lang="en-GB" sz="2400" b="1" i="1" dirty="0">
                <a:solidFill>
                  <a:srgbClr val="FFFF99"/>
                </a:solidFill>
                <a:effectLst>
                  <a:outerShdw blurRad="38100" dist="38100" dir="2700000" algn="tl">
                    <a:srgbClr val="000000">
                      <a:alpha val="43137"/>
                    </a:srgbClr>
                  </a:outerShdw>
                </a:effectLst>
              </a:endParaRPr>
            </a:p>
          </p:txBody>
        </p:sp>
        <p:pic>
          <p:nvPicPr>
            <p:cNvPr id="7" name="Picture 1" descr="C:\Users\Lobato\Documents\Pages from ConfMineralExplorat-Models&amp;ExploratMajorAuDepositTypes-2.tif">
              <a:extLst>
                <a:ext uri="{FF2B5EF4-FFF2-40B4-BE49-F238E27FC236}">
                  <a16:creationId xmlns:a16="http://schemas.microsoft.com/office/drawing/2014/main" id="{88B26F68-BA69-4B7E-8DF3-B218EEBF1821}"/>
                </a:ext>
              </a:extLst>
            </p:cNvPr>
            <p:cNvPicPr>
              <a:picLocks noChangeAspect="1" noChangeArrowheads="1"/>
            </p:cNvPicPr>
            <p:nvPr/>
          </p:nvPicPr>
          <p:blipFill>
            <a:blip r:embed="rId3" cstate="print"/>
            <a:srcRect l="93196" t="7230" r="5056" b="79799"/>
            <a:stretch>
              <a:fillRect/>
            </a:stretch>
          </p:blipFill>
          <p:spPr bwMode="auto">
            <a:xfrm rot="16200000">
              <a:off x="6761325" y="4535443"/>
              <a:ext cx="175846" cy="1008112"/>
            </a:xfrm>
            <a:prstGeom prst="rect">
              <a:avLst/>
            </a:prstGeom>
            <a:noFill/>
          </p:spPr>
        </p:pic>
        <p:pic>
          <p:nvPicPr>
            <p:cNvPr id="8" name="Picture 1" descr="C:\Users\Lobato\Documents\Pages from ConfMineralExplorat-Models&amp;ExploratMajorAuDepositTypes-2.tif">
              <a:extLst>
                <a:ext uri="{FF2B5EF4-FFF2-40B4-BE49-F238E27FC236}">
                  <a16:creationId xmlns:a16="http://schemas.microsoft.com/office/drawing/2014/main" id="{40127F7F-BE6E-405A-8DA5-CF22EFDCFD1C}"/>
                </a:ext>
              </a:extLst>
            </p:cNvPr>
            <p:cNvPicPr>
              <a:picLocks noChangeAspect="1" noChangeArrowheads="1"/>
            </p:cNvPicPr>
            <p:nvPr/>
          </p:nvPicPr>
          <p:blipFill>
            <a:blip r:embed="rId3" cstate="print"/>
            <a:srcRect l="93296" t="36877" r="5055" b="15526"/>
            <a:stretch>
              <a:fillRect/>
            </a:stretch>
          </p:blipFill>
          <p:spPr bwMode="auto">
            <a:xfrm rot="16200000">
              <a:off x="7236349" y="3390914"/>
              <a:ext cx="165796" cy="3699416"/>
            </a:xfrm>
            <a:prstGeom prst="rect">
              <a:avLst/>
            </a:prstGeom>
            <a:noFill/>
          </p:spPr>
        </p:pic>
        <p:sp>
          <p:nvSpPr>
            <p:cNvPr id="9" name="TextBox 8">
              <a:extLst>
                <a:ext uri="{FF2B5EF4-FFF2-40B4-BE49-F238E27FC236}">
                  <a16:creationId xmlns:a16="http://schemas.microsoft.com/office/drawing/2014/main" id="{0B836A46-BDFB-4CCB-BCD9-8CFC2CEC1AB6}"/>
                </a:ext>
              </a:extLst>
            </p:cNvPr>
            <p:cNvSpPr txBox="1"/>
            <p:nvPr/>
          </p:nvSpPr>
          <p:spPr>
            <a:xfrm>
              <a:off x="7410454" y="4895582"/>
              <a:ext cx="720080" cy="261610"/>
            </a:xfrm>
            <a:prstGeom prst="rect">
              <a:avLst/>
            </a:prstGeom>
            <a:noFill/>
          </p:spPr>
          <p:txBody>
            <a:bodyPr wrap="square" rtlCol="0">
              <a:spAutoFit/>
            </a:bodyPr>
            <a:lstStyle/>
            <a:p>
              <a:r>
                <a:rPr lang="pt-BR" sz="1100" dirty="0">
                  <a:solidFill>
                    <a:schemeClr val="bg1"/>
                  </a:solidFill>
                  <a:effectLst>
                    <a:outerShdw blurRad="38100" dist="38100" dir="2700000" algn="tl">
                      <a:srgbClr val="000000">
                        <a:alpha val="43137"/>
                      </a:srgbClr>
                    </a:outerShdw>
                  </a:effectLst>
                </a:rPr>
                <a:t>2007</a:t>
              </a:r>
            </a:p>
          </p:txBody>
        </p:sp>
      </p:grpSp>
    </p:spTree>
    <p:extLst>
      <p:ext uri="{BB962C8B-B14F-4D97-AF65-F5344CB8AC3E}">
        <p14:creationId xmlns:p14="http://schemas.microsoft.com/office/powerpoint/2010/main" val="291556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6BBB7E0-3815-4C68-913A-3A0B08127333}"/>
              </a:ext>
            </a:extLst>
          </p:cNvPr>
          <p:cNvGrpSpPr/>
          <p:nvPr/>
        </p:nvGrpSpPr>
        <p:grpSpPr>
          <a:xfrm>
            <a:off x="72600" y="-27384"/>
            <a:ext cx="9107912" cy="6912024"/>
            <a:chOff x="72600" y="-27384"/>
            <a:chExt cx="9107912" cy="6912024"/>
          </a:xfrm>
        </p:grpSpPr>
        <p:pic>
          <p:nvPicPr>
            <p:cNvPr id="11" name="Picture 1" descr="C:\Users\Lobato\Documents\Pages from ConfMineralExplorat-Models&amp;ExploratMajorAuDepositTypes-2.tif"/>
            <p:cNvPicPr>
              <a:picLocks noChangeAspect="1" noChangeArrowheads="1"/>
            </p:cNvPicPr>
            <p:nvPr/>
          </p:nvPicPr>
          <p:blipFill>
            <a:blip r:embed="rId2" cstate="print"/>
            <a:srcRect l="93196" t="7230" r="5056" b="79799"/>
            <a:stretch>
              <a:fillRect/>
            </a:stretch>
          </p:blipFill>
          <p:spPr bwMode="auto">
            <a:xfrm rot="16200000">
              <a:off x="811669" y="-387523"/>
              <a:ext cx="175846" cy="1008112"/>
            </a:xfrm>
            <a:prstGeom prst="rect">
              <a:avLst/>
            </a:prstGeom>
            <a:noFill/>
          </p:spPr>
        </p:pic>
        <p:pic>
          <p:nvPicPr>
            <p:cNvPr id="12" name="Picture 1" descr="C:\Users\Lobato\Documents\Pages from ConfMineralExplorat-Models&amp;ExploratMajorAuDepositTypes-2.tif"/>
            <p:cNvPicPr>
              <a:picLocks noChangeAspect="1" noChangeArrowheads="1"/>
            </p:cNvPicPr>
            <p:nvPr/>
          </p:nvPicPr>
          <p:blipFill>
            <a:blip r:embed="rId2" cstate="print"/>
            <a:srcRect l="93296" t="36877" r="5055" b="15526"/>
            <a:stretch>
              <a:fillRect/>
            </a:stretch>
          </p:blipFill>
          <p:spPr bwMode="auto">
            <a:xfrm rot="16200000">
              <a:off x="4106562" y="-1728150"/>
              <a:ext cx="165796" cy="3699416"/>
            </a:xfrm>
            <a:prstGeom prst="rect">
              <a:avLst/>
            </a:prstGeom>
            <a:noFill/>
          </p:spPr>
        </p:pic>
        <p:sp>
          <p:nvSpPr>
            <p:cNvPr id="13" name="TextBox 12"/>
            <p:cNvSpPr txBox="1"/>
            <p:nvPr/>
          </p:nvSpPr>
          <p:spPr>
            <a:xfrm>
              <a:off x="1460798" y="-27384"/>
              <a:ext cx="720080" cy="261610"/>
            </a:xfrm>
            <a:prstGeom prst="rect">
              <a:avLst/>
            </a:prstGeom>
            <a:noFill/>
          </p:spPr>
          <p:txBody>
            <a:bodyPr wrap="square" rtlCol="0">
              <a:spAutoFit/>
            </a:bodyPr>
            <a:lstStyle/>
            <a:p>
              <a:r>
                <a:rPr lang="pt-BR" sz="1100">
                  <a:effectLst>
                    <a:outerShdw blurRad="38100" dist="38100" dir="2700000" algn="tl">
                      <a:srgbClr val="000000">
                        <a:alpha val="43137"/>
                      </a:srgbClr>
                    </a:outerShdw>
                  </a:effectLst>
                </a:rPr>
                <a:t>2007</a:t>
              </a:r>
            </a:p>
          </p:txBody>
        </p:sp>
        <p:pic>
          <p:nvPicPr>
            <p:cNvPr id="4" name="Picture 1" descr="C:\Users\Lobato\Documents\Pages from ConfMineralExplorat-Models&amp;ExploratMajorAuDepositTypes-2.tif"/>
            <p:cNvPicPr>
              <a:picLocks noChangeAspect="1" noChangeArrowheads="1"/>
            </p:cNvPicPr>
            <p:nvPr/>
          </p:nvPicPr>
          <p:blipFill>
            <a:blip r:embed="rId2" cstate="print"/>
            <a:srcRect l="8130" t="13618" r="19132" b="17988"/>
            <a:stretch>
              <a:fillRect/>
            </a:stretch>
          </p:blipFill>
          <p:spPr bwMode="auto">
            <a:xfrm>
              <a:off x="72600" y="188640"/>
              <a:ext cx="9107912" cy="6617499"/>
            </a:xfrm>
            <a:prstGeom prst="rect">
              <a:avLst/>
            </a:prstGeom>
            <a:noFill/>
          </p:spPr>
        </p:pic>
        <p:sp>
          <p:nvSpPr>
            <p:cNvPr id="8" name="Rectangle 7"/>
            <p:cNvSpPr/>
            <p:nvPr/>
          </p:nvSpPr>
          <p:spPr>
            <a:xfrm>
              <a:off x="72601" y="793560"/>
              <a:ext cx="9060275" cy="2448813"/>
            </a:xfrm>
            <a:prstGeom prst="rect">
              <a:avLst/>
            </a:prstGeom>
            <a:solidFill>
              <a:srgbClr val="7030A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9" name="Rectangle 8"/>
            <p:cNvSpPr/>
            <p:nvPr/>
          </p:nvSpPr>
          <p:spPr>
            <a:xfrm>
              <a:off x="452319" y="5941850"/>
              <a:ext cx="8694724" cy="845600"/>
            </a:xfrm>
            <a:prstGeom prst="rect">
              <a:avLst/>
            </a:prstGeom>
            <a:solidFill>
              <a:schemeClr val="accent3">
                <a:lumMod val="75000"/>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solidFill>
                  <a:srgbClr val="FF0000"/>
                </a:solidFill>
              </a:endParaRPr>
            </a:p>
          </p:txBody>
        </p:sp>
        <p:sp>
          <p:nvSpPr>
            <p:cNvPr id="10" name="Rectangle 9"/>
            <p:cNvSpPr/>
            <p:nvPr/>
          </p:nvSpPr>
          <p:spPr>
            <a:xfrm>
              <a:off x="451869" y="5077564"/>
              <a:ext cx="8694724" cy="845600"/>
            </a:xfrm>
            <a:prstGeom prst="rect">
              <a:avLst/>
            </a:prstGeom>
            <a:solidFill>
              <a:schemeClr val="accent6">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4" name="Rectangle 13"/>
            <p:cNvSpPr/>
            <p:nvPr/>
          </p:nvSpPr>
          <p:spPr>
            <a:xfrm>
              <a:off x="444369" y="4117395"/>
              <a:ext cx="8694724" cy="960170"/>
            </a:xfrm>
            <a:prstGeom prst="rect">
              <a:avLst/>
            </a:prstGeom>
            <a:solidFill>
              <a:schemeClr val="accent5">
                <a:alpha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5" name="Rectangle 14"/>
            <p:cNvSpPr/>
            <p:nvPr/>
          </p:nvSpPr>
          <p:spPr>
            <a:xfrm>
              <a:off x="443916" y="3276966"/>
              <a:ext cx="8694724" cy="845600"/>
            </a:xfrm>
            <a:prstGeom prst="rect">
              <a:avLst/>
            </a:prstGeom>
            <a:solidFill>
              <a:srgbClr val="D03C9B">
                <a:alpha val="2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6" name="Rectangle 15"/>
            <p:cNvSpPr/>
            <p:nvPr/>
          </p:nvSpPr>
          <p:spPr>
            <a:xfrm>
              <a:off x="72601" y="3276966"/>
              <a:ext cx="389701" cy="3513712"/>
            </a:xfrm>
            <a:prstGeom prst="rect">
              <a:avLst/>
            </a:prstGeom>
            <a:solidFill>
              <a:srgbClr val="C00000">
                <a:alpha val="8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8" name="Rectangle 17"/>
            <p:cNvSpPr/>
            <p:nvPr/>
          </p:nvSpPr>
          <p:spPr>
            <a:xfrm>
              <a:off x="470153" y="6534792"/>
              <a:ext cx="2003225" cy="266585"/>
            </a:xfrm>
            <a:prstGeom prst="rect">
              <a:avLst/>
            </a:prstGeom>
            <a:solidFill>
              <a:srgbClr val="FFFF00"/>
            </a:solidFill>
            <a:ln w="19050">
              <a:solidFill>
                <a:schemeClr val="tx1"/>
              </a:solidFill>
            </a:ln>
          </p:spPr>
          <p:txBody>
            <a:bodyPr wrap="square">
              <a:spAutoFit/>
            </a:bodyPr>
            <a:lstStyle/>
            <a:p>
              <a:pPr>
                <a:defRPr/>
              </a:pPr>
              <a:r>
                <a:rPr lang="pt-BR" sz="1000" b="1" i="1" dirty="0" err="1">
                  <a:solidFill>
                    <a:srgbClr val="0070C0"/>
                  </a:solidFill>
                  <a:effectLst>
                    <a:outerShdw blurRad="38100" dist="38100" dir="2700000" algn="tl">
                      <a:srgbClr val="000000"/>
                    </a:outerShdw>
                  </a:effectLst>
                  <a:latin typeface="Century Gothic" pitchFamily="34" charset="0"/>
                  <a:cs typeface="Arial" charset="0"/>
                </a:rPr>
                <a:t>Fattam</a:t>
              </a:r>
              <a:r>
                <a:rPr lang="pt-BR" sz="1000" b="1" i="1" dirty="0">
                  <a:solidFill>
                    <a:srgbClr val="0070C0"/>
                  </a:solidFill>
                  <a:effectLst>
                    <a:outerShdw blurRad="38100" dist="38100" dir="2700000" algn="tl">
                      <a:srgbClr val="000000"/>
                    </a:outerShdw>
                  </a:effectLst>
                  <a:latin typeface="Century Gothic" pitchFamily="34" charset="0"/>
                  <a:cs typeface="Arial" charset="0"/>
                </a:rPr>
                <a:t> .... </a:t>
              </a:r>
              <a:r>
                <a:rPr lang="pt-BR" sz="1000" b="1" i="1" dirty="0" err="1">
                  <a:solidFill>
                    <a:srgbClr val="0070C0"/>
                  </a:solidFill>
                  <a:effectLst>
                    <a:outerShdw blurRad="38100" dist="38100" dir="2700000" algn="tl">
                      <a:srgbClr val="000000"/>
                    </a:outerShdw>
                  </a:effectLst>
                  <a:latin typeface="Century Gothic" pitchFamily="34" charset="0"/>
                  <a:cs typeface="Arial" charset="0"/>
                </a:rPr>
                <a:t>IOCGs</a:t>
              </a:r>
              <a:endParaRPr lang="pt-BR" sz="1000" b="1" i="1" dirty="0">
                <a:solidFill>
                  <a:srgbClr val="0070C0"/>
                </a:solidFill>
                <a:effectLst>
                  <a:outerShdw blurRad="38100" dist="38100" dir="2700000" algn="tl">
                    <a:srgbClr val="000000"/>
                  </a:outerShdw>
                </a:effectLst>
                <a:latin typeface="Century Gothic" pitchFamily="34" charset="0"/>
                <a:cs typeface="Arial" charset="0"/>
              </a:endParaRPr>
            </a:p>
          </p:txBody>
        </p:sp>
        <p:sp>
          <p:nvSpPr>
            <p:cNvPr id="2" name="TextBox 1">
              <a:extLst>
                <a:ext uri="{FF2B5EF4-FFF2-40B4-BE49-F238E27FC236}">
                  <a16:creationId xmlns:a16="http://schemas.microsoft.com/office/drawing/2014/main" id="{D7570A23-9095-4D3F-8DDC-73AE061632F0}"/>
                </a:ext>
              </a:extLst>
            </p:cNvPr>
            <p:cNvSpPr txBox="1"/>
            <p:nvPr/>
          </p:nvSpPr>
          <p:spPr>
            <a:xfrm>
              <a:off x="1194874" y="1364265"/>
              <a:ext cx="563370" cy="400199"/>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5DADE46B-77C7-4249-AF06-64EC16B6779F}"/>
                </a:ext>
              </a:extLst>
            </p:cNvPr>
            <p:cNvSpPr txBox="1"/>
            <p:nvPr/>
          </p:nvSpPr>
          <p:spPr>
            <a:xfrm>
              <a:off x="1206009" y="2117317"/>
              <a:ext cx="563370" cy="400199"/>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sp>
          <p:nvSpPr>
            <p:cNvPr id="23" name="TextBox 22">
              <a:extLst>
                <a:ext uri="{FF2B5EF4-FFF2-40B4-BE49-F238E27FC236}">
                  <a16:creationId xmlns:a16="http://schemas.microsoft.com/office/drawing/2014/main" id="{3221C8DE-38A3-427E-A6C2-471A3FD61410}"/>
                </a:ext>
              </a:extLst>
            </p:cNvPr>
            <p:cNvSpPr txBox="1"/>
            <p:nvPr/>
          </p:nvSpPr>
          <p:spPr>
            <a:xfrm>
              <a:off x="1214552" y="2770359"/>
              <a:ext cx="476912" cy="400199"/>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sp>
          <p:nvSpPr>
            <p:cNvPr id="24" name="TextBox 23">
              <a:extLst>
                <a:ext uri="{FF2B5EF4-FFF2-40B4-BE49-F238E27FC236}">
                  <a16:creationId xmlns:a16="http://schemas.microsoft.com/office/drawing/2014/main" id="{DD88A087-C9DB-4920-BAC6-0F58B8E80596}"/>
                </a:ext>
              </a:extLst>
            </p:cNvPr>
            <p:cNvSpPr txBox="1"/>
            <p:nvPr/>
          </p:nvSpPr>
          <p:spPr>
            <a:xfrm>
              <a:off x="1201999" y="3626915"/>
              <a:ext cx="476912" cy="400199"/>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sp>
          <p:nvSpPr>
            <p:cNvPr id="25" name="TextBox 24">
              <a:extLst>
                <a:ext uri="{FF2B5EF4-FFF2-40B4-BE49-F238E27FC236}">
                  <a16:creationId xmlns:a16="http://schemas.microsoft.com/office/drawing/2014/main" id="{E78B5DDA-5172-41CE-A770-A9054A3880ED}"/>
                </a:ext>
              </a:extLst>
            </p:cNvPr>
            <p:cNvSpPr txBox="1"/>
            <p:nvPr/>
          </p:nvSpPr>
          <p:spPr>
            <a:xfrm>
              <a:off x="1215719" y="4639272"/>
              <a:ext cx="553660" cy="43320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1b</a:t>
              </a:r>
              <a:endParaRPr lang="en-GB" sz="2000" b="1" dirty="0">
                <a:solidFill>
                  <a:srgbClr val="FF0000"/>
                </a:solidFill>
                <a:effectLst>
                  <a:outerShdw blurRad="38100" dist="38100" dir="2700000" algn="tl">
                    <a:srgbClr val="000000">
                      <a:alpha val="43137"/>
                    </a:srgbClr>
                  </a:outerShdw>
                </a:effectLst>
              </a:endParaRPr>
            </a:p>
          </p:txBody>
        </p:sp>
        <p:sp>
          <p:nvSpPr>
            <p:cNvPr id="26" name="TextBox 25">
              <a:extLst>
                <a:ext uri="{FF2B5EF4-FFF2-40B4-BE49-F238E27FC236}">
                  <a16:creationId xmlns:a16="http://schemas.microsoft.com/office/drawing/2014/main" id="{769EA60C-5E13-4473-99FD-2FA0BFD52B90}"/>
                </a:ext>
              </a:extLst>
            </p:cNvPr>
            <p:cNvSpPr txBox="1"/>
            <p:nvPr/>
          </p:nvSpPr>
          <p:spPr>
            <a:xfrm>
              <a:off x="1792784" y="6451439"/>
              <a:ext cx="731335" cy="43320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1d</a:t>
              </a:r>
              <a:endParaRPr lang="en-GB" sz="2000" b="1" dirty="0">
                <a:solidFill>
                  <a:srgbClr val="FF0000"/>
                </a:solidFill>
                <a:effectLst>
                  <a:outerShdw blurRad="38100" dist="38100" dir="2700000" algn="tl">
                    <a:srgbClr val="000000">
                      <a:alpha val="43137"/>
                    </a:srgbClr>
                  </a:outerShdw>
                </a:effectLst>
              </a:endParaRPr>
            </a:p>
          </p:txBody>
        </p:sp>
        <p:sp>
          <p:nvSpPr>
            <p:cNvPr id="27" name="TextBox 26">
              <a:extLst>
                <a:ext uri="{FF2B5EF4-FFF2-40B4-BE49-F238E27FC236}">
                  <a16:creationId xmlns:a16="http://schemas.microsoft.com/office/drawing/2014/main" id="{2912FED4-1898-4BA0-92B7-2C3F6E70F1BC}"/>
                </a:ext>
              </a:extLst>
            </p:cNvPr>
            <p:cNvSpPr txBox="1"/>
            <p:nvPr/>
          </p:nvSpPr>
          <p:spPr>
            <a:xfrm>
              <a:off x="436828" y="6115427"/>
              <a:ext cx="1455270" cy="433201"/>
            </a:xfrm>
            <a:prstGeom prst="rect">
              <a:avLst/>
            </a:prstGeom>
            <a:noFill/>
          </p:spPr>
          <p:txBody>
            <a:bodyPr wrap="square" rtlCol="0">
              <a:spAutoFit/>
            </a:bodyPr>
            <a:lstStyle/>
            <a:p>
              <a:r>
                <a:rPr lang="pt-BR" sz="1200" b="1" dirty="0">
                  <a:solidFill>
                    <a:srgbClr val="FF0000"/>
                  </a:solidFill>
                  <a:effectLst>
                    <a:outerShdw blurRad="38100" dist="38100" dir="2700000" algn="tl">
                      <a:srgbClr val="000000">
                        <a:alpha val="43137"/>
                      </a:srgbClr>
                    </a:outerShdw>
                  </a:effectLst>
                </a:rPr>
                <a:t>Clástico</a:t>
              </a:r>
              <a:r>
                <a:rPr lang="pt-BR" sz="2000" b="1" dirty="0">
                  <a:solidFill>
                    <a:srgbClr val="FF0000"/>
                  </a:solidFill>
                  <a:effectLst>
                    <a:outerShdw blurRad="38100" dist="38100" dir="2700000" algn="tl">
                      <a:srgbClr val="000000">
                        <a:alpha val="43137"/>
                      </a:srgbClr>
                    </a:outerShdw>
                  </a:effectLst>
                </a:rPr>
                <a:t> </a:t>
              </a:r>
              <a:r>
                <a:rPr lang="pt-BR" sz="1200" b="1" dirty="0">
                  <a:solidFill>
                    <a:srgbClr val="FF0000"/>
                  </a:solidFill>
                  <a:effectLst>
                    <a:outerShdw blurRad="38100" dist="38100" dir="2700000" algn="tl">
                      <a:srgbClr val="000000">
                        <a:alpha val="43137"/>
                      </a:srgbClr>
                    </a:outerShdw>
                  </a:effectLst>
                </a:rPr>
                <a:t>&amp;  </a:t>
              </a:r>
              <a:r>
                <a:rPr lang="pt-BR" sz="2000" b="1" dirty="0">
                  <a:solidFill>
                    <a:srgbClr val="FF0000"/>
                  </a:solidFill>
                  <a:effectLst>
                    <a:outerShdw blurRad="38100" dist="38100" dir="2700000" algn="tl">
                      <a:srgbClr val="000000">
                        <a:alpha val="43137"/>
                      </a:srgbClr>
                    </a:outerShdw>
                  </a:effectLst>
                </a:rPr>
                <a:t>2a</a:t>
              </a:r>
              <a:endParaRPr lang="en-GB" sz="2000" b="1" dirty="0">
                <a:solidFill>
                  <a:srgbClr val="FF0000"/>
                </a:solidFill>
                <a:effectLst>
                  <a:outerShdw blurRad="38100" dist="38100" dir="2700000" algn="tl">
                    <a:srgbClr val="000000">
                      <a:alpha val="43137"/>
                    </a:srgbClr>
                  </a:outerShdw>
                </a:effectLst>
              </a:endParaRPr>
            </a:p>
          </p:txBody>
        </p:sp>
        <p:sp>
          <p:nvSpPr>
            <p:cNvPr id="28" name="TextBox 27">
              <a:extLst>
                <a:ext uri="{FF2B5EF4-FFF2-40B4-BE49-F238E27FC236}">
                  <a16:creationId xmlns:a16="http://schemas.microsoft.com/office/drawing/2014/main" id="{89120274-3051-4550-BD7C-9AAEE86F256B}"/>
                </a:ext>
              </a:extLst>
            </p:cNvPr>
            <p:cNvSpPr txBox="1"/>
            <p:nvPr/>
          </p:nvSpPr>
          <p:spPr>
            <a:xfrm>
              <a:off x="1200857" y="5529594"/>
              <a:ext cx="476912" cy="400199"/>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1c</a:t>
              </a:r>
              <a:endParaRPr lang="en-GB" sz="2000" b="1" dirty="0">
                <a:solidFill>
                  <a:srgbClr val="FF0000"/>
                </a:solidFill>
                <a:effectLst>
                  <a:outerShdw blurRad="38100" dist="38100" dir="2700000" algn="tl">
                    <a:srgbClr val="000000">
                      <a:alpha val="43137"/>
                    </a:srgbClr>
                  </a:outerShdw>
                </a:effectLst>
              </a:endParaRPr>
            </a:p>
          </p:txBody>
        </p:sp>
        <p:pic>
          <p:nvPicPr>
            <p:cNvPr id="33" name="Picture 32">
              <a:extLst>
                <a:ext uri="{FF2B5EF4-FFF2-40B4-BE49-F238E27FC236}">
                  <a16:creationId xmlns:a16="http://schemas.microsoft.com/office/drawing/2014/main" id="{D70873B8-1A85-4FE1-90F1-3D6DDF1EE89B}"/>
                </a:ext>
              </a:extLst>
            </p:cNvPr>
            <p:cNvPicPr>
              <a:picLocks noChangeAspect="1"/>
            </p:cNvPicPr>
            <p:nvPr/>
          </p:nvPicPr>
          <p:blipFill rotWithShape="1">
            <a:blip r:embed="rId3"/>
            <a:srcRect t="41735" r="10888" b="44686"/>
            <a:stretch/>
          </p:blipFill>
          <p:spPr>
            <a:xfrm>
              <a:off x="5520927" y="3960628"/>
              <a:ext cx="2913840" cy="165307"/>
            </a:xfrm>
            <a:prstGeom prst="rect">
              <a:avLst/>
            </a:prstGeom>
          </p:spPr>
        </p:pic>
        <p:pic>
          <p:nvPicPr>
            <p:cNvPr id="34" name="Picture 33">
              <a:extLst>
                <a:ext uri="{FF2B5EF4-FFF2-40B4-BE49-F238E27FC236}">
                  <a16:creationId xmlns:a16="http://schemas.microsoft.com/office/drawing/2014/main" id="{62E6903E-F1F4-406B-812C-A1AAC42B5FD8}"/>
                </a:ext>
              </a:extLst>
            </p:cNvPr>
            <p:cNvPicPr>
              <a:picLocks noChangeAspect="1"/>
            </p:cNvPicPr>
            <p:nvPr/>
          </p:nvPicPr>
          <p:blipFill rotWithShape="1">
            <a:blip r:embed="rId3"/>
            <a:srcRect l="-2157" t="-4405" r="19144" b="87128"/>
            <a:stretch/>
          </p:blipFill>
          <p:spPr>
            <a:xfrm>
              <a:off x="4269996" y="2412681"/>
              <a:ext cx="2750276" cy="219271"/>
            </a:xfrm>
            <a:prstGeom prst="rect">
              <a:avLst/>
            </a:prstGeom>
          </p:spPr>
        </p:pic>
        <p:pic>
          <p:nvPicPr>
            <p:cNvPr id="35" name="Picture 34">
              <a:extLst>
                <a:ext uri="{FF2B5EF4-FFF2-40B4-BE49-F238E27FC236}">
                  <a16:creationId xmlns:a16="http://schemas.microsoft.com/office/drawing/2014/main" id="{605BFB4B-34AB-4EE4-A680-9EBC48E12C8E}"/>
                </a:ext>
              </a:extLst>
            </p:cNvPr>
            <p:cNvPicPr>
              <a:picLocks noChangeAspect="1"/>
            </p:cNvPicPr>
            <p:nvPr/>
          </p:nvPicPr>
          <p:blipFill rotWithShape="1">
            <a:blip r:embed="rId3"/>
            <a:srcRect t="85115" r="26144" b="1582"/>
            <a:stretch/>
          </p:blipFill>
          <p:spPr>
            <a:xfrm>
              <a:off x="2564613" y="6608135"/>
              <a:ext cx="2813254" cy="188659"/>
            </a:xfrm>
            <a:prstGeom prst="rect">
              <a:avLst/>
            </a:prstGeom>
          </p:spPr>
        </p:pic>
        <p:pic>
          <p:nvPicPr>
            <p:cNvPr id="36" name="Picture 35">
              <a:extLst>
                <a:ext uri="{FF2B5EF4-FFF2-40B4-BE49-F238E27FC236}">
                  <a16:creationId xmlns:a16="http://schemas.microsoft.com/office/drawing/2014/main" id="{AA60AD31-5399-475D-93C8-6494A4CDA910}"/>
                </a:ext>
              </a:extLst>
            </p:cNvPr>
            <p:cNvPicPr>
              <a:picLocks noChangeAspect="1"/>
            </p:cNvPicPr>
            <p:nvPr/>
          </p:nvPicPr>
          <p:blipFill rotWithShape="1">
            <a:blip r:embed="rId3"/>
            <a:srcRect t="60334" r="10888" b="24870"/>
            <a:stretch/>
          </p:blipFill>
          <p:spPr>
            <a:xfrm>
              <a:off x="5130554" y="4896293"/>
              <a:ext cx="3126072" cy="193243"/>
            </a:xfrm>
            <a:prstGeom prst="rect">
              <a:avLst/>
            </a:prstGeom>
          </p:spPr>
        </p:pic>
        <p:pic>
          <p:nvPicPr>
            <p:cNvPr id="37" name="Picture 36">
              <a:extLst>
                <a:ext uri="{FF2B5EF4-FFF2-40B4-BE49-F238E27FC236}">
                  <a16:creationId xmlns:a16="http://schemas.microsoft.com/office/drawing/2014/main" id="{75CD3953-98CD-4217-98F3-703DBE3C4DED}"/>
                </a:ext>
              </a:extLst>
            </p:cNvPr>
            <p:cNvPicPr>
              <a:picLocks noChangeAspect="1"/>
            </p:cNvPicPr>
            <p:nvPr/>
          </p:nvPicPr>
          <p:blipFill rotWithShape="1">
            <a:blip r:embed="rId3"/>
            <a:srcRect t="20069" b="65121"/>
            <a:stretch/>
          </p:blipFill>
          <p:spPr>
            <a:xfrm>
              <a:off x="1924220" y="3939363"/>
              <a:ext cx="3257187" cy="179595"/>
            </a:xfrm>
            <a:prstGeom prst="rect">
              <a:avLst/>
            </a:prstGeom>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6A34608-FC7E-450B-B2F8-40BA88437955}"/>
              </a:ext>
            </a:extLst>
          </p:cNvPr>
          <p:cNvGrpSpPr/>
          <p:nvPr/>
        </p:nvGrpSpPr>
        <p:grpSpPr>
          <a:xfrm>
            <a:off x="108496" y="-27384"/>
            <a:ext cx="8928000" cy="6835540"/>
            <a:chOff x="108496" y="-27384"/>
            <a:chExt cx="8928000" cy="6835540"/>
          </a:xfrm>
        </p:grpSpPr>
        <p:pic>
          <p:nvPicPr>
            <p:cNvPr id="8" name="Picture 1" descr="C:\Users\Lobato\Documents\Pages from ConfMineralExplorat-Models&amp;ExploratMajorAuDepositTypes-2.tif"/>
            <p:cNvPicPr>
              <a:picLocks noChangeAspect="1" noChangeArrowheads="1"/>
            </p:cNvPicPr>
            <p:nvPr/>
          </p:nvPicPr>
          <p:blipFill>
            <a:blip r:embed="rId2" cstate="print"/>
            <a:srcRect l="93196" t="7230" r="5056" b="79799"/>
            <a:stretch>
              <a:fillRect/>
            </a:stretch>
          </p:blipFill>
          <p:spPr bwMode="auto">
            <a:xfrm rot="16200000">
              <a:off x="811669" y="-387523"/>
              <a:ext cx="175846" cy="1008112"/>
            </a:xfrm>
            <a:prstGeom prst="rect">
              <a:avLst/>
            </a:prstGeom>
            <a:noFill/>
          </p:spPr>
        </p:pic>
        <p:pic>
          <p:nvPicPr>
            <p:cNvPr id="9" name="Picture 1" descr="C:\Users\Lobato\Documents\Pages from ConfMineralExplorat-Models&amp;ExploratMajorAuDepositTypes-2.tif"/>
            <p:cNvPicPr>
              <a:picLocks noChangeAspect="1" noChangeArrowheads="1"/>
            </p:cNvPicPr>
            <p:nvPr/>
          </p:nvPicPr>
          <p:blipFill>
            <a:blip r:embed="rId2" cstate="print"/>
            <a:srcRect l="93296" t="36877" r="5055" b="15526"/>
            <a:stretch>
              <a:fillRect/>
            </a:stretch>
          </p:blipFill>
          <p:spPr bwMode="auto">
            <a:xfrm rot="16200000">
              <a:off x="4106562" y="-1728150"/>
              <a:ext cx="165796" cy="3699416"/>
            </a:xfrm>
            <a:prstGeom prst="rect">
              <a:avLst/>
            </a:prstGeom>
            <a:noFill/>
          </p:spPr>
        </p:pic>
        <p:sp>
          <p:nvSpPr>
            <p:cNvPr id="10" name="TextBox 9"/>
            <p:cNvSpPr txBox="1"/>
            <p:nvPr/>
          </p:nvSpPr>
          <p:spPr>
            <a:xfrm>
              <a:off x="1460798" y="-27384"/>
              <a:ext cx="720080" cy="261610"/>
            </a:xfrm>
            <a:prstGeom prst="rect">
              <a:avLst/>
            </a:prstGeom>
            <a:noFill/>
          </p:spPr>
          <p:txBody>
            <a:bodyPr wrap="square" rtlCol="0">
              <a:spAutoFit/>
            </a:bodyPr>
            <a:lstStyle/>
            <a:p>
              <a:r>
                <a:rPr lang="pt-BR" sz="1100">
                  <a:effectLst>
                    <a:outerShdw blurRad="38100" dist="38100" dir="2700000" algn="tl">
                      <a:srgbClr val="000000">
                        <a:alpha val="43137"/>
                      </a:srgbClr>
                    </a:outerShdw>
                  </a:effectLst>
                </a:rPr>
                <a:t>2007</a:t>
              </a:r>
            </a:p>
          </p:txBody>
        </p:sp>
        <p:pic>
          <p:nvPicPr>
            <p:cNvPr id="5122" name="Picture 2" descr="C:\Users\Lobato\Documents\Pages from ConfMineralExplorat-Models&amp;ExploratMajorAuDepositTypes.tiff"/>
            <p:cNvPicPr>
              <a:picLocks noChangeAspect="1" noChangeArrowheads="1"/>
            </p:cNvPicPr>
            <p:nvPr/>
          </p:nvPicPr>
          <p:blipFill>
            <a:blip r:embed="rId3" cstate="print"/>
            <a:srcRect l="7458" t="13539" r="20768" b="19683"/>
            <a:stretch>
              <a:fillRect/>
            </a:stretch>
          </p:blipFill>
          <p:spPr bwMode="auto">
            <a:xfrm>
              <a:off x="108496" y="332659"/>
              <a:ext cx="8928000" cy="6418703"/>
            </a:xfrm>
            <a:prstGeom prst="rect">
              <a:avLst/>
            </a:prstGeom>
            <a:noFill/>
          </p:spPr>
        </p:pic>
        <p:sp>
          <p:nvSpPr>
            <p:cNvPr id="6" name="Rectangle 5"/>
            <p:cNvSpPr/>
            <p:nvPr/>
          </p:nvSpPr>
          <p:spPr>
            <a:xfrm>
              <a:off x="108497" y="932662"/>
              <a:ext cx="8910239" cy="2708080"/>
            </a:xfrm>
            <a:prstGeom prst="rect">
              <a:avLst/>
            </a:prstGeom>
            <a:solidFill>
              <a:srgbClr val="FF000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7" name="Rectangle 6"/>
            <p:cNvSpPr/>
            <p:nvPr/>
          </p:nvSpPr>
          <p:spPr>
            <a:xfrm>
              <a:off x="108497" y="3661725"/>
              <a:ext cx="8910239" cy="3089636"/>
            </a:xfrm>
            <a:prstGeom prst="rect">
              <a:avLst/>
            </a:prstGeom>
            <a:solidFill>
              <a:schemeClr val="accent1">
                <a:lumMod val="75000"/>
                <a:alpha val="11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FF0000"/>
                </a:solidFill>
              </a:endParaRPr>
            </a:p>
          </p:txBody>
        </p:sp>
        <p:sp>
          <p:nvSpPr>
            <p:cNvPr id="11" name="TextBox 10">
              <a:extLst>
                <a:ext uri="{FF2B5EF4-FFF2-40B4-BE49-F238E27FC236}">
                  <a16:creationId xmlns:a16="http://schemas.microsoft.com/office/drawing/2014/main" id="{AF7C8302-668C-4B24-B91A-34BD869F1CA7}"/>
                </a:ext>
              </a:extLst>
            </p:cNvPr>
            <p:cNvSpPr txBox="1"/>
            <p:nvPr/>
          </p:nvSpPr>
          <p:spPr>
            <a:xfrm>
              <a:off x="1056728" y="1512805"/>
              <a:ext cx="469015" cy="39357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2a</a:t>
              </a:r>
              <a:endParaRPr lang="en-GB" sz="2000" b="1" dirty="0">
                <a:solidFill>
                  <a:srgbClr val="FF0000"/>
                </a:solidFill>
                <a:effectLst>
                  <a:outerShdw blurRad="38100" dist="38100" dir="2700000" algn="tl">
                    <a:srgbClr val="000000">
                      <a:alpha val="43137"/>
                    </a:srgbClr>
                  </a:outerShdw>
                </a:effectLst>
              </a:endParaRPr>
            </a:p>
          </p:txBody>
        </p:sp>
        <p:sp>
          <p:nvSpPr>
            <p:cNvPr id="13" name="TextBox 12">
              <a:extLst>
                <a:ext uri="{FF2B5EF4-FFF2-40B4-BE49-F238E27FC236}">
                  <a16:creationId xmlns:a16="http://schemas.microsoft.com/office/drawing/2014/main" id="{3BB27FF8-1C36-466B-A1B1-04E4EC6E3F35}"/>
                </a:ext>
              </a:extLst>
            </p:cNvPr>
            <p:cNvSpPr txBox="1"/>
            <p:nvPr/>
          </p:nvSpPr>
          <p:spPr>
            <a:xfrm>
              <a:off x="1049834" y="3181585"/>
              <a:ext cx="469015" cy="39357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2a</a:t>
              </a:r>
              <a:endParaRPr lang="en-GB" sz="2000" b="1" dirty="0">
                <a:solidFill>
                  <a:srgbClr val="FF0000"/>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2709D368-B7F3-47A3-839B-9560E5307E5C}"/>
                </a:ext>
              </a:extLst>
            </p:cNvPr>
            <p:cNvSpPr txBox="1"/>
            <p:nvPr/>
          </p:nvSpPr>
          <p:spPr>
            <a:xfrm>
              <a:off x="1066371" y="2242886"/>
              <a:ext cx="469015" cy="39357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2a</a:t>
              </a:r>
              <a:endParaRPr lang="en-GB" sz="2000" b="1" dirty="0">
                <a:solidFill>
                  <a:srgbClr val="FF0000"/>
                </a:solidFill>
                <a:effectLst>
                  <a:outerShdw blurRad="38100" dist="38100" dir="2700000" algn="tl">
                    <a:srgbClr val="000000">
                      <a:alpha val="43137"/>
                    </a:srgbClr>
                  </a:outerShdw>
                </a:effectLst>
              </a:endParaRPr>
            </a:p>
          </p:txBody>
        </p:sp>
        <p:sp>
          <p:nvSpPr>
            <p:cNvPr id="15" name="TextBox 14">
              <a:extLst>
                <a:ext uri="{FF2B5EF4-FFF2-40B4-BE49-F238E27FC236}">
                  <a16:creationId xmlns:a16="http://schemas.microsoft.com/office/drawing/2014/main" id="{7468C426-4C30-469D-BAD5-3CDE435991BD}"/>
                </a:ext>
              </a:extLst>
            </p:cNvPr>
            <p:cNvSpPr txBox="1"/>
            <p:nvPr/>
          </p:nvSpPr>
          <p:spPr>
            <a:xfrm>
              <a:off x="1054167" y="4303112"/>
              <a:ext cx="554041" cy="39357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sp>
          <p:nvSpPr>
            <p:cNvPr id="16" name="TextBox 15">
              <a:extLst>
                <a:ext uri="{FF2B5EF4-FFF2-40B4-BE49-F238E27FC236}">
                  <a16:creationId xmlns:a16="http://schemas.microsoft.com/office/drawing/2014/main" id="{A474512F-1606-4F20-A5F5-3BBE5DD66BAD}"/>
                </a:ext>
              </a:extLst>
            </p:cNvPr>
            <p:cNvSpPr txBox="1"/>
            <p:nvPr/>
          </p:nvSpPr>
          <p:spPr>
            <a:xfrm>
              <a:off x="1027917" y="5409851"/>
              <a:ext cx="554041" cy="39357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sp>
          <p:nvSpPr>
            <p:cNvPr id="17" name="TextBox 16">
              <a:extLst>
                <a:ext uri="{FF2B5EF4-FFF2-40B4-BE49-F238E27FC236}">
                  <a16:creationId xmlns:a16="http://schemas.microsoft.com/office/drawing/2014/main" id="{A24A4775-7BC9-4029-80AD-5EED31A50E29}"/>
                </a:ext>
              </a:extLst>
            </p:cNvPr>
            <p:cNvSpPr txBox="1"/>
            <p:nvPr/>
          </p:nvSpPr>
          <p:spPr>
            <a:xfrm>
              <a:off x="1027917" y="6414585"/>
              <a:ext cx="554041" cy="393571"/>
            </a:xfrm>
            <a:prstGeom prst="rect">
              <a:avLst/>
            </a:prstGeom>
            <a:noFill/>
          </p:spPr>
          <p:txBody>
            <a:bodyPr wrap="square" rtlCol="0">
              <a:spAutoFit/>
            </a:bodyPr>
            <a:lstStyle/>
            <a:p>
              <a:r>
                <a:rPr lang="pt-BR" sz="2000" b="1" dirty="0">
                  <a:solidFill>
                    <a:srgbClr val="FF0000"/>
                  </a:solidFill>
                  <a:effectLst>
                    <a:outerShdw blurRad="38100" dist="38100" dir="2700000" algn="tl">
                      <a:srgbClr val="000000">
                        <a:alpha val="43137"/>
                      </a:srgbClr>
                    </a:outerShdw>
                  </a:effectLst>
                </a:rPr>
                <a:t>1a</a:t>
              </a:r>
              <a:endParaRPr lang="en-GB" sz="2000" b="1" dirty="0">
                <a:solidFill>
                  <a:srgbClr val="FF0000"/>
                </a:solidFill>
                <a:effectLst>
                  <a:outerShdw blurRad="38100" dist="38100" dir="2700000" algn="tl">
                    <a:srgbClr val="000000">
                      <a:alpha val="43137"/>
                    </a:srgbClr>
                  </a:outerShdw>
                </a:effectLst>
              </a:endParaRPr>
            </a:p>
          </p:txBody>
        </p:sp>
        <p:pic>
          <p:nvPicPr>
            <p:cNvPr id="19" name="Picture 18">
              <a:extLst>
                <a:ext uri="{FF2B5EF4-FFF2-40B4-BE49-F238E27FC236}">
                  <a16:creationId xmlns:a16="http://schemas.microsoft.com/office/drawing/2014/main" id="{070DAA32-0CFD-42DE-9C6B-3814B267F4D1}"/>
                </a:ext>
              </a:extLst>
            </p:cNvPr>
            <p:cNvPicPr>
              <a:picLocks noChangeAspect="1"/>
            </p:cNvPicPr>
            <p:nvPr/>
          </p:nvPicPr>
          <p:blipFill rotWithShape="1">
            <a:blip r:embed="rId4"/>
            <a:srcRect l="-2157" t="-4405" r="19144" b="87128"/>
            <a:stretch/>
          </p:blipFill>
          <p:spPr>
            <a:xfrm>
              <a:off x="4384218" y="3381043"/>
              <a:ext cx="3213954" cy="249052"/>
            </a:xfrm>
            <a:prstGeom prst="rect">
              <a:avLst/>
            </a:prstGeom>
          </p:spPr>
        </p:pic>
        <p:pic>
          <p:nvPicPr>
            <p:cNvPr id="20" name="Picture 19">
              <a:extLst>
                <a:ext uri="{FF2B5EF4-FFF2-40B4-BE49-F238E27FC236}">
                  <a16:creationId xmlns:a16="http://schemas.microsoft.com/office/drawing/2014/main" id="{1A597593-4EAE-44D2-80B0-1C8566940242}"/>
                </a:ext>
              </a:extLst>
            </p:cNvPr>
            <p:cNvPicPr>
              <a:picLocks noChangeAspect="1"/>
            </p:cNvPicPr>
            <p:nvPr/>
          </p:nvPicPr>
          <p:blipFill rotWithShape="1">
            <a:blip r:embed="rId4"/>
            <a:srcRect t="85115" r="26144" b="1582"/>
            <a:stretch/>
          </p:blipFill>
          <p:spPr>
            <a:xfrm>
              <a:off x="3614380" y="5606659"/>
              <a:ext cx="3193849" cy="214182"/>
            </a:xfrm>
            <a:prstGeom prst="rect">
              <a:avLst/>
            </a:prstGeom>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6858000"/>
            <a:chOff x="0" y="0"/>
            <a:chExt cx="9144000" cy="6858000"/>
          </a:xfrm>
        </p:grpSpPr>
        <p:grpSp>
          <p:nvGrpSpPr>
            <p:cNvPr id="7" name="Group 6"/>
            <p:cNvGrpSpPr>
              <a:grpSpLocks noChangeAspect="1"/>
            </p:cNvGrpSpPr>
            <p:nvPr/>
          </p:nvGrpSpPr>
          <p:grpSpPr>
            <a:xfrm>
              <a:off x="179512" y="0"/>
              <a:ext cx="5861008" cy="3888000"/>
              <a:chOff x="467544" y="1556792"/>
              <a:chExt cx="6734175" cy="4467226"/>
            </a:xfrm>
          </p:grpSpPr>
          <p:pic>
            <p:nvPicPr>
              <p:cNvPr id="88066" name="Picture 2" descr="Resultado de imagem para visible gold in mesothermal quartz"/>
              <p:cNvPicPr>
                <a:picLocks noChangeAspect="1" noChangeArrowheads="1"/>
              </p:cNvPicPr>
              <p:nvPr/>
            </p:nvPicPr>
            <p:blipFill>
              <a:blip r:embed="rId4" cstate="print"/>
              <a:srcRect/>
              <a:stretch>
                <a:fillRect/>
              </a:stretch>
            </p:blipFill>
            <p:spPr bwMode="auto">
              <a:xfrm>
                <a:off x="467544" y="1556792"/>
                <a:ext cx="6734175" cy="4467226"/>
              </a:xfrm>
              <a:prstGeom prst="rect">
                <a:avLst/>
              </a:prstGeom>
              <a:noFill/>
            </p:spPr>
          </p:pic>
          <p:sp>
            <p:nvSpPr>
              <p:cNvPr id="3" name="Rectangle 2"/>
              <p:cNvSpPr/>
              <p:nvPr/>
            </p:nvSpPr>
            <p:spPr>
              <a:xfrm>
                <a:off x="467544" y="2564904"/>
                <a:ext cx="1080120" cy="1446550"/>
              </a:xfrm>
              <a:prstGeom prst="rect">
                <a:avLst/>
              </a:prstGeom>
            </p:spPr>
            <p:txBody>
              <a:bodyPr wrap="square">
                <a:spAutoFit/>
              </a:bodyPr>
              <a:lstStyle/>
              <a:p>
                <a:r>
                  <a:rPr lang="pt-BR" sz="800" b="1">
                    <a:solidFill>
                      <a:srgbClr val="FFFF00"/>
                    </a:solidFill>
                    <a:effectLst>
                      <a:outerShdw blurRad="38100" dist="38100" dir="2700000" algn="tl">
                        <a:srgbClr val="000000">
                          <a:alpha val="43137"/>
                        </a:srgbClr>
                      </a:outerShdw>
                    </a:effectLst>
                  </a:rPr>
                  <a:t>https://www.google.com.br/search?q=visible+gold+in+mesothermal+quartz&amp;source=lnms&amp;tbm=isch&amp;sa=X&amp;ved=0ahUKEwjMyI7x5MDeAhWCC5AKHcjECIUQ_AUIEygB&amp;biw=1920&amp;bih=920#imgrc=mz1BRwGoGk3AnM:</a:t>
                </a:r>
              </a:p>
            </p:txBody>
          </p:sp>
        </p:grpSp>
        <p:grpSp>
          <p:nvGrpSpPr>
            <p:cNvPr id="6" name="Group 5"/>
            <p:cNvGrpSpPr/>
            <p:nvPr/>
          </p:nvGrpSpPr>
          <p:grpSpPr>
            <a:xfrm>
              <a:off x="4175448" y="2852936"/>
              <a:ext cx="4968552" cy="3803650"/>
              <a:chOff x="3203848" y="2132856"/>
              <a:chExt cx="4968552" cy="3803650"/>
            </a:xfrm>
          </p:grpSpPr>
          <p:pic>
            <p:nvPicPr>
              <p:cNvPr id="88068" name="Picture 4" descr="Resultado de imagem para visible gold in mesothermal quartz"/>
              <p:cNvPicPr>
                <a:picLocks noChangeAspect="1" noChangeArrowheads="1"/>
              </p:cNvPicPr>
              <p:nvPr/>
            </p:nvPicPr>
            <p:blipFill>
              <a:blip r:embed="rId5" cstate="print"/>
              <a:srcRect/>
              <a:stretch>
                <a:fillRect/>
              </a:stretch>
            </p:blipFill>
            <p:spPr bwMode="auto">
              <a:xfrm>
                <a:off x="3203848" y="2132856"/>
                <a:ext cx="4953000" cy="3800476"/>
              </a:xfrm>
              <a:prstGeom prst="rect">
                <a:avLst/>
              </a:prstGeom>
              <a:noFill/>
            </p:spPr>
          </p:pic>
          <p:sp>
            <p:nvSpPr>
              <p:cNvPr id="5" name="Rectangle 4"/>
              <p:cNvSpPr/>
              <p:nvPr/>
            </p:nvSpPr>
            <p:spPr>
              <a:xfrm>
                <a:off x="6228184" y="5013176"/>
                <a:ext cx="1944216" cy="923330"/>
              </a:xfrm>
              <a:prstGeom prst="rect">
                <a:avLst/>
              </a:prstGeom>
            </p:spPr>
            <p:txBody>
              <a:bodyPr wrap="square">
                <a:spAutoFit/>
              </a:bodyPr>
              <a:lstStyle/>
              <a:p>
                <a:r>
                  <a:rPr lang="pt-BR" sz="900" b="1">
                    <a:solidFill>
                      <a:srgbClr val="FFFF00"/>
                    </a:solidFill>
                  </a:rPr>
                  <a:t>https://www.google.com.br/search?q=visible+gold+in+mesothermal+quartz&amp;source=lnms&amp;tbm=isch&amp;sa=X&amp;ved=0ahUKEwjMyI7x5MDeAhWCC5AKHcjECIUQ_AUIEygB&amp;biw=1920&amp;bih=920#imgrc=d48YsrT3iONSKM:</a:t>
                </a:r>
              </a:p>
            </p:txBody>
          </p:sp>
        </p:grpSp>
        <p:pic>
          <p:nvPicPr>
            <p:cNvPr id="88069" name="Picture 5"/>
            <p:cNvPicPr>
              <a:picLocks noChangeAspect="1" noChangeArrowheads="1"/>
            </p:cNvPicPr>
            <p:nvPr/>
          </p:nvPicPr>
          <p:blipFill>
            <a:blip r:embed="rId6" cstate="print"/>
            <a:srcRect/>
            <a:stretch>
              <a:fillRect/>
            </a:stretch>
          </p:blipFill>
          <p:spPr bwMode="auto">
            <a:xfrm>
              <a:off x="0" y="3789040"/>
              <a:ext cx="4091322" cy="3068960"/>
            </a:xfrm>
            <a:prstGeom prst="rect">
              <a:avLst/>
            </a:prstGeom>
            <a:noFill/>
            <a:ln w="9525">
              <a:noFill/>
              <a:miter lim="800000"/>
              <a:headEnd/>
              <a:tailEnd/>
            </a:ln>
            <a:effectLst/>
          </p:spPr>
        </p:pic>
        <p:sp>
          <p:nvSpPr>
            <p:cNvPr id="9" name="TextBox 8"/>
            <p:cNvSpPr txBox="1"/>
            <p:nvPr/>
          </p:nvSpPr>
          <p:spPr>
            <a:xfrm>
              <a:off x="2123728" y="3933056"/>
              <a:ext cx="1368152" cy="369332"/>
            </a:xfrm>
            <a:prstGeom prst="rect">
              <a:avLst/>
            </a:prstGeom>
            <a:noFill/>
          </p:spPr>
          <p:txBody>
            <a:bodyPr wrap="square" rtlCol="0">
              <a:spAutoFit/>
            </a:bodyPr>
            <a:lstStyle/>
            <a:p>
              <a:r>
                <a:rPr lang="pt-BR" b="1">
                  <a:solidFill>
                    <a:srgbClr val="FFFF00"/>
                  </a:solidFill>
                  <a:effectLst>
                    <a:outerShdw blurRad="38100" dist="38100" dir="2700000" algn="tl">
                      <a:srgbClr val="000000">
                        <a:alpha val="43137"/>
                      </a:srgbClr>
                    </a:outerShdw>
                  </a:effectLst>
                </a:rPr>
                <a:t>Cuiabá</a:t>
              </a:r>
            </a:p>
          </p:txBody>
        </p:sp>
      </p:grpSp>
      <p:grpSp>
        <p:nvGrpSpPr>
          <p:cNvPr id="75" name="Group 74"/>
          <p:cNvGrpSpPr>
            <a:grpSpLocks noChangeAspect="1"/>
          </p:cNvGrpSpPr>
          <p:nvPr/>
        </p:nvGrpSpPr>
        <p:grpSpPr>
          <a:xfrm>
            <a:off x="0" y="260648"/>
            <a:ext cx="8700883" cy="6228000"/>
            <a:chOff x="1" y="0"/>
            <a:chExt cx="9144000" cy="6545179"/>
          </a:xfrm>
        </p:grpSpPr>
        <p:sp>
          <p:nvSpPr>
            <p:cNvPr id="76" name="Rectangle 75"/>
            <p:cNvSpPr/>
            <p:nvPr/>
          </p:nvSpPr>
          <p:spPr>
            <a:xfrm>
              <a:off x="1" y="0"/>
              <a:ext cx="9144000" cy="6545179"/>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77" name="Group 1"/>
            <p:cNvGrpSpPr>
              <a:grpSpLocks noChangeAspect="1"/>
            </p:cNvGrpSpPr>
            <p:nvPr/>
          </p:nvGrpSpPr>
          <p:grpSpPr>
            <a:xfrm>
              <a:off x="312826" y="0"/>
              <a:ext cx="8492726" cy="6228000"/>
              <a:chOff x="0" y="152400"/>
              <a:chExt cx="9144000" cy="6705600"/>
            </a:xfrm>
          </p:grpSpPr>
          <p:pic>
            <p:nvPicPr>
              <p:cNvPr id="78" name="Picture 77" descr="C:\Documents and Settings\Administrator\My Documents\Figures\CGM talk figs feb2002\Au-Cu skarn.jpg"/>
              <p:cNvPicPr>
                <a:picLocks noChangeAspect="1" noChangeArrowheads="1"/>
              </p:cNvPicPr>
              <p:nvPr/>
            </p:nvPicPr>
            <p:blipFill>
              <a:blip r:embed="rId7" cstate="print"/>
              <a:srcRect/>
              <a:stretch>
                <a:fillRect/>
              </a:stretch>
            </p:blipFill>
            <p:spPr bwMode="auto">
              <a:xfrm>
                <a:off x="0" y="782638"/>
                <a:ext cx="3429000" cy="2189162"/>
              </a:xfrm>
              <a:prstGeom prst="rect">
                <a:avLst/>
              </a:prstGeom>
              <a:noFill/>
            </p:spPr>
          </p:pic>
          <p:pic>
            <p:nvPicPr>
              <p:cNvPr id="79" name="Picture 3" descr="C:\Documents and Settings\Administrator\My Documents\Figures\CGM talk figs feb2002\MG-SKARN.jpg"/>
              <p:cNvPicPr>
                <a:picLocks noChangeAspect="1" noChangeArrowheads="1"/>
              </p:cNvPicPr>
              <p:nvPr/>
            </p:nvPicPr>
            <p:blipFill>
              <a:blip r:embed="rId8" cstate="print"/>
              <a:srcRect/>
              <a:stretch>
                <a:fillRect/>
              </a:stretch>
            </p:blipFill>
            <p:spPr bwMode="auto">
              <a:xfrm>
                <a:off x="4953000" y="782638"/>
                <a:ext cx="2819400" cy="2138362"/>
              </a:xfrm>
              <a:prstGeom prst="rect">
                <a:avLst/>
              </a:prstGeom>
              <a:noFill/>
            </p:spPr>
          </p:pic>
          <p:pic>
            <p:nvPicPr>
              <p:cNvPr id="80" name="Picture 79" descr="C:\Documents and Settings\Administrator\My Documents\Figures\CGM talk figs feb2002\vein.jpg"/>
              <p:cNvPicPr>
                <a:picLocks noChangeAspect="1" noChangeArrowheads="1"/>
              </p:cNvPicPr>
              <p:nvPr/>
            </p:nvPicPr>
            <p:blipFill>
              <a:blip r:embed="rId9" cstate="print"/>
              <a:srcRect/>
              <a:stretch>
                <a:fillRect/>
              </a:stretch>
            </p:blipFill>
            <p:spPr bwMode="auto">
              <a:xfrm>
                <a:off x="0" y="4343400"/>
                <a:ext cx="3429000" cy="2190750"/>
              </a:xfrm>
              <a:prstGeom prst="rect">
                <a:avLst/>
              </a:prstGeom>
              <a:noFill/>
            </p:spPr>
          </p:pic>
          <p:pic>
            <p:nvPicPr>
              <p:cNvPr id="81" name="Picture 80" descr="C:\Documents and Settings\Administrator\My Documents\Figures\CGM talk figs feb2002\massive sx.jpg"/>
              <p:cNvPicPr>
                <a:picLocks noChangeAspect="1" noChangeArrowheads="1"/>
              </p:cNvPicPr>
              <p:nvPr/>
            </p:nvPicPr>
            <p:blipFill>
              <a:blip r:embed="rId10" cstate="print"/>
              <a:srcRect/>
              <a:stretch>
                <a:fillRect/>
              </a:stretch>
            </p:blipFill>
            <p:spPr bwMode="auto">
              <a:xfrm>
                <a:off x="4953000" y="4343400"/>
                <a:ext cx="2819400" cy="2133600"/>
              </a:xfrm>
              <a:prstGeom prst="rect">
                <a:avLst/>
              </a:prstGeom>
              <a:noFill/>
            </p:spPr>
          </p:pic>
          <p:graphicFrame>
            <p:nvGraphicFramePr>
              <p:cNvPr id="82" name="Object 1024"/>
              <p:cNvGraphicFramePr>
                <a:graphicFrameLocks noChangeAspect="1"/>
              </p:cNvGraphicFramePr>
              <p:nvPr/>
            </p:nvGraphicFramePr>
            <p:xfrm>
              <a:off x="7767638" y="782638"/>
              <a:ext cx="1376362" cy="2133600"/>
            </p:xfrm>
            <a:graphic>
              <a:graphicData uri="http://schemas.openxmlformats.org/presentationml/2006/ole">
                <mc:AlternateContent xmlns:mc="http://schemas.openxmlformats.org/markup-compatibility/2006">
                  <mc:Choice xmlns:v="urn:schemas-microsoft-com:vml" Requires="v">
                    <p:oleObj spid="_x0000_s3294" name="Worksheet" r:id="rId11" imgW="1231200" imgH="1908000" progId="Excel.Sheet.8">
                      <p:embed/>
                    </p:oleObj>
                  </mc:Choice>
                  <mc:Fallback>
                    <p:oleObj name="Worksheet" r:id="rId11" imgW="1231200" imgH="1908000" progId="Excel.Sheet.8">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67638" y="782638"/>
                            <a:ext cx="1376362"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3" name="Object 1025"/>
              <p:cNvGraphicFramePr>
                <a:graphicFrameLocks noChangeAspect="1"/>
              </p:cNvGraphicFramePr>
              <p:nvPr/>
            </p:nvGraphicFramePr>
            <p:xfrm>
              <a:off x="7772400" y="4343400"/>
              <a:ext cx="1360488" cy="2133600"/>
            </p:xfrm>
            <a:graphic>
              <a:graphicData uri="http://schemas.openxmlformats.org/presentationml/2006/ole">
                <mc:AlternateContent xmlns:mc="http://schemas.openxmlformats.org/markup-compatibility/2006">
                  <mc:Choice xmlns:v="urn:schemas-microsoft-com:vml" Requires="v">
                    <p:oleObj spid="_x0000_s3295" name="Worksheet" r:id="rId13" imgW="1216800" imgH="1908000" progId="Excel.Sheet.8">
                      <p:embed/>
                    </p:oleObj>
                  </mc:Choice>
                  <mc:Fallback>
                    <p:oleObj name="Worksheet" r:id="rId13" imgW="1216800" imgH="1908000" progId="Excel.Sheet.8">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772400" y="4343400"/>
                            <a:ext cx="136048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4" name="Object 1026"/>
              <p:cNvGraphicFramePr>
                <a:graphicFrameLocks noChangeAspect="1"/>
              </p:cNvGraphicFramePr>
              <p:nvPr/>
            </p:nvGraphicFramePr>
            <p:xfrm>
              <a:off x="3429000" y="782638"/>
              <a:ext cx="1376363" cy="2133600"/>
            </p:xfrm>
            <a:graphic>
              <a:graphicData uri="http://schemas.openxmlformats.org/presentationml/2006/ole">
                <mc:AlternateContent xmlns:mc="http://schemas.openxmlformats.org/markup-compatibility/2006">
                  <mc:Choice xmlns:v="urn:schemas-microsoft-com:vml" Requires="v">
                    <p:oleObj spid="_x0000_s3296" name="Worksheet" r:id="rId15" imgW="1231200" imgH="1908000" progId="Excel.Sheet.8">
                      <p:embed/>
                    </p:oleObj>
                  </mc:Choice>
                  <mc:Fallback>
                    <p:oleObj name="Worksheet" r:id="rId15" imgW="1231200" imgH="1908000" progId="Excel.Sheet.8">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0" y="782638"/>
                            <a:ext cx="137636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5" name="Object 1027"/>
              <p:cNvGraphicFramePr>
                <a:graphicFrameLocks noChangeAspect="1"/>
              </p:cNvGraphicFramePr>
              <p:nvPr/>
            </p:nvGraphicFramePr>
            <p:xfrm>
              <a:off x="3429000" y="4343400"/>
              <a:ext cx="1409700" cy="2209800"/>
            </p:xfrm>
            <a:graphic>
              <a:graphicData uri="http://schemas.openxmlformats.org/presentationml/2006/ole">
                <mc:AlternateContent xmlns:mc="http://schemas.openxmlformats.org/markup-compatibility/2006">
                  <mc:Choice xmlns:v="urn:schemas-microsoft-com:vml" Requires="v">
                    <p:oleObj spid="_x0000_s3297" name="Worksheet" r:id="rId17" imgW="1216800" imgH="1908000" progId="Excel.Sheet.8">
                      <p:embed/>
                    </p:oleObj>
                  </mc:Choice>
                  <mc:Fallback>
                    <p:oleObj name="Worksheet" r:id="rId17" imgW="1216800" imgH="1908000" progId="Excel.Sheet.8">
                      <p:embed/>
                      <p:pic>
                        <p:nvPicPr>
                          <p:cNvPr id="0" name="Picture 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429000" y="4343400"/>
                            <a:ext cx="14097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6" name="Text Box 10"/>
              <p:cNvSpPr txBox="1">
                <a:spLocks noChangeArrowheads="1"/>
              </p:cNvSpPr>
              <p:nvPr/>
            </p:nvSpPr>
            <p:spPr bwMode="auto">
              <a:xfrm>
                <a:off x="2514600" y="3810000"/>
                <a:ext cx="5503863" cy="396875"/>
              </a:xfrm>
              <a:prstGeom prst="rect">
                <a:avLst/>
              </a:prstGeom>
              <a:noFill/>
              <a:ln w="9525">
                <a:noFill/>
                <a:miter lim="800000"/>
                <a:headEnd/>
                <a:tailEnd/>
              </a:ln>
              <a:effectLst/>
            </p:spPr>
            <p:txBody>
              <a:bodyPr wrap="none">
                <a:spAutoFit/>
              </a:bodyPr>
              <a:lstStyle/>
              <a:p>
                <a:r>
                  <a:rPr lang="en-US" sz="2000" b="1" i="1">
                    <a:solidFill>
                      <a:schemeClr val="bg1"/>
                    </a:solidFill>
                    <a:latin typeface="Arial" pitchFamily="34" charset="0"/>
                  </a:rPr>
                  <a:t>Vein-hosted mineralization </a:t>
                </a:r>
                <a:r>
                  <a:rPr lang="en-US" sz="1400" b="1" i="1">
                    <a:solidFill>
                      <a:srgbClr val="FFFF00"/>
                    </a:solidFill>
                    <a:latin typeface="Arial" pitchFamily="34" charset="0"/>
                  </a:rPr>
                  <a:t>( medium  temperature )</a:t>
                </a:r>
              </a:p>
            </p:txBody>
          </p:sp>
          <p:sp>
            <p:nvSpPr>
              <p:cNvPr id="87" name="Text Box 11"/>
              <p:cNvSpPr txBox="1">
                <a:spLocks noChangeArrowheads="1"/>
              </p:cNvSpPr>
              <p:nvPr/>
            </p:nvSpPr>
            <p:spPr bwMode="auto">
              <a:xfrm>
                <a:off x="2351973" y="152400"/>
                <a:ext cx="4397446" cy="452732"/>
              </a:xfrm>
              <a:prstGeom prst="rect">
                <a:avLst/>
              </a:prstGeom>
              <a:noFill/>
              <a:ln w="9525">
                <a:noFill/>
                <a:miter lim="800000"/>
                <a:headEnd/>
                <a:tailEnd/>
              </a:ln>
              <a:effectLst/>
            </p:spPr>
            <p:txBody>
              <a:bodyPr wrap="none">
                <a:spAutoFit/>
              </a:bodyPr>
              <a:lstStyle/>
              <a:p>
                <a:r>
                  <a:rPr lang="en-US" sz="2000" b="1" i="1">
                    <a:solidFill>
                      <a:schemeClr val="bg1"/>
                    </a:solidFill>
                    <a:latin typeface="Arial" pitchFamily="34" charset="0"/>
                  </a:rPr>
                  <a:t>Intrusion related gold - Yukon</a:t>
                </a:r>
                <a:endParaRPr lang="en-US" sz="1400" b="1" i="1">
                  <a:solidFill>
                    <a:srgbClr val="FFFF00"/>
                  </a:solidFill>
                  <a:latin typeface="Arial" pitchFamily="34" charset="0"/>
                </a:endParaRPr>
              </a:p>
            </p:txBody>
          </p:sp>
          <p:sp>
            <p:nvSpPr>
              <p:cNvPr id="88" name="Text Box 12"/>
              <p:cNvSpPr txBox="1">
                <a:spLocks noChangeArrowheads="1"/>
              </p:cNvSpPr>
              <p:nvPr/>
            </p:nvSpPr>
            <p:spPr bwMode="auto">
              <a:xfrm>
                <a:off x="914400" y="6521450"/>
                <a:ext cx="1333500" cy="336550"/>
              </a:xfrm>
              <a:prstGeom prst="rect">
                <a:avLst/>
              </a:prstGeom>
              <a:noFill/>
              <a:ln w="9525">
                <a:noFill/>
                <a:miter lim="800000"/>
                <a:headEnd/>
                <a:tailEnd/>
              </a:ln>
              <a:effectLst/>
            </p:spPr>
            <p:txBody>
              <a:bodyPr wrap="none">
                <a:spAutoFit/>
              </a:bodyPr>
              <a:lstStyle/>
              <a:p>
                <a:r>
                  <a:rPr lang="en-US" sz="1600">
                    <a:solidFill>
                      <a:srgbClr val="FFFF00"/>
                    </a:solidFill>
                    <a:latin typeface="Arial" pitchFamily="34" charset="0"/>
                  </a:rPr>
                  <a:t>Tension vein</a:t>
                </a:r>
              </a:p>
            </p:txBody>
          </p:sp>
          <p:sp>
            <p:nvSpPr>
              <p:cNvPr id="89" name="Text Box 13"/>
              <p:cNvSpPr txBox="1">
                <a:spLocks noChangeArrowheads="1"/>
              </p:cNvSpPr>
              <p:nvPr/>
            </p:nvSpPr>
            <p:spPr bwMode="auto">
              <a:xfrm>
                <a:off x="5791200" y="6521450"/>
                <a:ext cx="1063625" cy="336550"/>
              </a:xfrm>
              <a:prstGeom prst="rect">
                <a:avLst/>
              </a:prstGeom>
              <a:noFill/>
              <a:ln w="9525">
                <a:noFill/>
                <a:miter lim="800000"/>
                <a:headEnd/>
                <a:tailEnd/>
              </a:ln>
              <a:effectLst/>
            </p:spPr>
            <p:txBody>
              <a:bodyPr wrap="none">
                <a:spAutoFit/>
              </a:bodyPr>
              <a:lstStyle/>
              <a:p>
                <a:r>
                  <a:rPr lang="en-US" sz="1600">
                    <a:solidFill>
                      <a:srgbClr val="FFFF00"/>
                    </a:solidFill>
                    <a:latin typeface="Arial" pitchFamily="34" charset="0"/>
                  </a:rPr>
                  <a:t>Fault vein</a:t>
                </a:r>
              </a:p>
            </p:txBody>
          </p:sp>
          <p:sp>
            <p:nvSpPr>
              <p:cNvPr id="90" name="Text Box 14"/>
              <p:cNvSpPr txBox="1">
                <a:spLocks noChangeArrowheads="1"/>
              </p:cNvSpPr>
              <p:nvPr/>
            </p:nvSpPr>
            <p:spPr bwMode="auto">
              <a:xfrm>
                <a:off x="228600" y="2971800"/>
                <a:ext cx="2786063" cy="581025"/>
              </a:xfrm>
              <a:prstGeom prst="rect">
                <a:avLst/>
              </a:prstGeom>
              <a:noFill/>
              <a:ln w="9525">
                <a:noFill/>
                <a:miter lim="800000"/>
                <a:headEnd/>
                <a:tailEnd/>
              </a:ln>
              <a:effectLst/>
            </p:spPr>
            <p:txBody>
              <a:bodyPr wrap="none">
                <a:spAutoFit/>
              </a:bodyPr>
              <a:lstStyle/>
              <a:p>
                <a:r>
                  <a:rPr lang="en-US" sz="1600">
                    <a:solidFill>
                      <a:srgbClr val="FFFF00"/>
                    </a:solidFill>
                    <a:latin typeface="Arial" pitchFamily="34" charset="0"/>
                  </a:rPr>
                  <a:t>Au - skarn</a:t>
                </a:r>
              </a:p>
              <a:p>
                <a:r>
                  <a:rPr lang="en-US" sz="1600">
                    <a:solidFill>
                      <a:srgbClr val="FFFF00"/>
                    </a:solidFill>
                    <a:latin typeface="Arial" pitchFamily="34" charset="0"/>
                  </a:rPr>
                  <a:t>Diopside-plagioclase gangue</a:t>
                </a:r>
              </a:p>
            </p:txBody>
          </p:sp>
          <p:sp>
            <p:nvSpPr>
              <p:cNvPr id="91" name="Text Box 15"/>
              <p:cNvSpPr txBox="1">
                <a:spLocks noChangeArrowheads="1"/>
              </p:cNvSpPr>
              <p:nvPr/>
            </p:nvSpPr>
            <p:spPr bwMode="auto">
              <a:xfrm>
                <a:off x="5410200" y="2895600"/>
                <a:ext cx="1874838" cy="581025"/>
              </a:xfrm>
              <a:prstGeom prst="rect">
                <a:avLst/>
              </a:prstGeom>
              <a:noFill/>
              <a:ln w="9525">
                <a:noFill/>
                <a:miter lim="800000"/>
                <a:headEnd/>
                <a:tailEnd/>
              </a:ln>
              <a:effectLst/>
            </p:spPr>
            <p:txBody>
              <a:bodyPr wrap="none">
                <a:spAutoFit/>
              </a:bodyPr>
              <a:lstStyle/>
              <a:p>
                <a:r>
                  <a:rPr lang="en-US" sz="1600">
                    <a:solidFill>
                      <a:srgbClr val="FFFF00"/>
                    </a:solidFill>
                    <a:latin typeface="Arial" pitchFamily="34" charset="0"/>
                  </a:rPr>
                  <a:t>Potassic alteration</a:t>
                </a:r>
              </a:p>
              <a:p>
                <a:r>
                  <a:rPr lang="en-US" sz="1600">
                    <a:solidFill>
                      <a:srgbClr val="FFFF00"/>
                    </a:solidFill>
                    <a:latin typeface="Arial" pitchFamily="34" charset="0"/>
                  </a:rPr>
                  <a:t>Phlogopite gangue</a:t>
                </a:r>
              </a:p>
            </p:txBody>
          </p:sp>
        </p:grpSp>
      </p:grpSp>
      <p:grpSp>
        <p:nvGrpSpPr>
          <p:cNvPr id="92" name="Group 91"/>
          <p:cNvGrpSpPr/>
          <p:nvPr/>
        </p:nvGrpSpPr>
        <p:grpSpPr>
          <a:xfrm>
            <a:off x="0" y="-7938"/>
            <a:ext cx="9110662" cy="6865938"/>
            <a:chOff x="33338" y="0"/>
            <a:chExt cx="9110662" cy="6865938"/>
          </a:xfrm>
        </p:grpSpPr>
        <p:pic>
          <p:nvPicPr>
            <p:cNvPr id="93" name="Picture 92"/>
            <p:cNvPicPr>
              <a:picLocks noChangeAspect="1" noChangeArrowheads="1"/>
            </p:cNvPicPr>
            <p:nvPr/>
          </p:nvPicPr>
          <p:blipFill>
            <a:blip r:embed="rId19" cstate="print"/>
            <a:srcRect/>
            <a:stretch>
              <a:fillRect/>
            </a:stretch>
          </p:blipFill>
          <p:spPr bwMode="auto">
            <a:xfrm>
              <a:off x="33338" y="0"/>
              <a:ext cx="9075738" cy="6865938"/>
            </a:xfrm>
            <a:prstGeom prst="rect">
              <a:avLst/>
            </a:prstGeom>
            <a:noFill/>
            <a:ln w="9525">
              <a:noFill/>
              <a:miter lim="800000"/>
              <a:headEnd/>
              <a:tailEnd/>
            </a:ln>
          </p:spPr>
        </p:pic>
        <p:sp>
          <p:nvSpPr>
            <p:cNvPr id="94" name="Rectangle 93"/>
            <p:cNvSpPr/>
            <p:nvPr/>
          </p:nvSpPr>
          <p:spPr>
            <a:xfrm>
              <a:off x="6839744" y="6304000"/>
              <a:ext cx="2304256" cy="553998"/>
            </a:xfrm>
            <a:prstGeom prst="rect">
              <a:avLst/>
            </a:prstGeom>
          </p:spPr>
          <p:txBody>
            <a:bodyPr wrap="square">
              <a:spAutoFit/>
            </a:bodyPr>
            <a:lstStyle/>
            <a:p>
              <a:r>
                <a:rPr lang="pt-BR" sz="1000" b="1">
                  <a:solidFill>
                    <a:srgbClr val="FFFF00"/>
                  </a:solidFill>
                </a:rPr>
                <a:t>http://www.adimb.com.br/simexmin2012/wpcontent/themes/simexmin/palestras/03%20-%20SEG/II_3_Garzon.pdf</a:t>
              </a:r>
            </a:p>
          </p:txBody>
        </p:sp>
      </p:grpSp>
      <p:grpSp>
        <p:nvGrpSpPr>
          <p:cNvPr id="95" name="Group 94"/>
          <p:cNvGrpSpPr/>
          <p:nvPr/>
        </p:nvGrpSpPr>
        <p:grpSpPr>
          <a:xfrm>
            <a:off x="0" y="0"/>
            <a:ext cx="8136904" cy="6885384"/>
            <a:chOff x="251520" y="-27384"/>
            <a:chExt cx="8136904" cy="6885384"/>
          </a:xfrm>
        </p:grpSpPr>
        <p:sp>
          <p:nvSpPr>
            <p:cNvPr id="96" name="Rectangle 95"/>
            <p:cNvSpPr/>
            <p:nvPr/>
          </p:nvSpPr>
          <p:spPr>
            <a:xfrm>
              <a:off x="251520" y="0"/>
              <a:ext cx="8136904"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7" name="Picture 2"/>
            <p:cNvPicPr>
              <a:picLocks noChangeAspect="1" noChangeArrowheads="1"/>
            </p:cNvPicPr>
            <p:nvPr/>
          </p:nvPicPr>
          <p:blipFill>
            <a:blip r:embed="rId20" cstate="print"/>
            <a:srcRect/>
            <a:stretch>
              <a:fillRect/>
            </a:stretch>
          </p:blipFill>
          <p:spPr bwMode="auto">
            <a:xfrm>
              <a:off x="287016" y="449288"/>
              <a:ext cx="3191059" cy="3621392"/>
            </a:xfrm>
            <a:prstGeom prst="rect">
              <a:avLst/>
            </a:prstGeom>
            <a:noFill/>
            <a:ln w="9525">
              <a:noFill/>
              <a:miter lim="800000"/>
              <a:headEnd/>
              <a:tailEnd/>
            </a:ln>
          </p:spPr>
        </p:pic>
        <p:pic>
          <p:nvPicPr>
            <p:cNvPr id="98" name="Picture 4" descr="UserPostedImage"/>
            <p:cNvPicPr>
              <a:picLocks noChangeAspect="1" noChangeArrowheads="1"/>
            </p:cNvPicPr>
            <p:nvPr/>
          </p:nvPicPr>
          <p:blipFill>
            <a:blip r:embed="rId21" cstate="print"/>
            <a:srcRect l="17010" r="17786" b="6898"/>
            <a:stretch>
              <a:fillRect/>
            </a:stretch>
          </p:blipFill>
          <p:spPr bwMode="auto">
            <a:xfrm>
              <a:off x="3371000" y="3257600"/>
              <a:ext cx="4948719" cy="3600400"/>
            </a:xfrm>
            <a:prstGeom prst="rect">
              <a:avLst/>
            </a:prstGeom>
            <a:noFill/>
          </p:spPr>
        </p:pic>
        <p:sp>
          <p:nvSpPr>
            <p:cNvPr id="99" name="Rectangle 98"/>
            <p:cNvSpPr/>
            <p:nvPr/>
          </p:nvSpPr>
          <p:spPr>
            <a:xfrm>
              <a:off x="3442721" y="3257600"/>
              <a:ext cx="4912353" cy="646331"/>
            </a:xfrm>
            <a:prstGeom prst="rect">
              <a:avLst/>
            </a:prstGeom>
          </p:spPr>
          <p:txBody>
            <a:bodyPr wrap="square">
              <a:spAutoFit/>
            </a:bodyPr>
            <a:lstStyle/>
            <a:p>
              <a:r>
                <a:rPr lang="en-US">
                  <a:solidFill>
                    <a:srgbClr val="FF0000"/>
                  </a:solidFill>
                  <a:effectLst>
                    <a:outerShdw blurRad="38100" dist="38100" dir="2700000" algn="tl">
                      <a:srgbClr val="000000">
                        <a:alpha val="43137"/>
                      </a:srgbClr>
                    </a:outerShdw>
                  </a:effectLst>
                </a:rPr>
                <a:t>Mass of electrum plates coating comb quartz, Four in Hand mine near Coromandel</a:t>
              </a:r>
              <a:endParaRPr lang="pt-BR">
                <a:solidFill>
                  <a:srgbClr val="FF0000"/>
                </a:solidFill>
                <a:effectLst>
                  <a:outerShdw blurRad="38100" dist="38100" dir="2700000" algn="tl">
                    <a:srgbClr val="000000">
                      <a:alpha val="43137"/>
                    </a:srgbClr>
                  </a:outerShdw>
                </a:effectLst>
              </a:endParaRPr>
            </a:p>
          </p:txBody>
        </p:sp>
        <p:sp>
          <p:nvSpPr>
            <p:cNvPr id="100" name="Rectangle 99"/>
            <p:cNvSpPr/>
            <p:nvPr/>
          </p:nvSpPr>
          <p:spPr>
            <a:xfrm>
              <a:off x="1475656" y="6211669"/>
              <a:ext cx="1912743" cy="646331"/>
            </a:xfrm>
            <a:prstGeom prst="rect">
              <a:avLst/>
            </a:prstGeom>
          </p:spPr>
          <p:txBody>
            <a:bodyPr wrap="square">
              <a:spAutoFit/>
            </a:bodyPr>
            <a:lstStyle/>
            <a:p>
              <a:r>
                <a:rPr lang="pt-BR" sz="900" b="1">
                  <a:solidFill>
                    <a:srgbClr val="FFFF00"/>
                  </a:solidFill>
                  <a:effectLst>
                    <a:outerShdw blurRad="38100" dist="38100" dir="2700000" algn="tl">
                      <a:srgbClr val="000000">
                        <a:alpha val="43137"/>
                      </a:srgbClr>
                    </a:outerShdw>
                  </a:effectLst>
                </a:rPr>
                <a:t>http://www.paydirt.co.nz/forums/yaf_postst416_Hauraki-Gold-field-</a:t>
              </a:r>
              <a:r>
                <a:rPr lang="pt-BR" sz="900" b="1">
                  <a:effectLst>
                    <a:outerShdw blurRad="38100" dist="38100" dir="2700000" algn="tl">
                      <a:srgbClr val="000000">
                        <a:alpha val="43137"/>
                      </a:srgbClr>
                    </a:outerShdw>
                  </a:effectLst>
                </a:rPr>
                <a:t>-Hard-rock-gold--aka-electrum.aspx#post3470</a:t>
              </a:r>
            </a:p>
          </p:txBody>
        </p:sp>
        <p:pic>
          <p:nvPicPr>
            <p:cNvPr id="101" name="Picture 6" descr="http://i1229.photobucket.com/albums/ee461/EpithermalNZ/Coromandel%20gold/BM37_Coromandel.jpg"/>
            <p:cNvPicPr>
              <a:picLocks noChangeAspect="1" noChangeArrowheads="1"/>
            </p:cNvPicPr>
            <p:nvPr/>
          </p:nvPicPr>
          <p:blipFill>
            <a:blip r:embed="rId22" cstate="print"/>
            <a:srcRect/>
            <a:stretch>
              <a:fillRect/>
            </a:stretch>
          </p:blipFill>
          <p:spPr bwMode="auto">
            <a:xfrm>
              <a:off x="3503393" y="589111"/>
              <a:ext cx="4757399" cy="2740497"/>
            </a:xfrm>
            <a:prstGeom prst="rect">
              <a:avLst/>
            </a:prstGeom>
            <a:noFill/>
          </p:spPr>
        </p:pic>
        <p:sp>
          <p:nvSpPr>
            <p:cNvPr id="102" name="Rectangle 101"/>
            <p:cNvSpPr/>
            <p:nvPr/>
          </p:nvSpPr>
          <p:spPr>
            <a:xfrm>
              <a:off x="395103" y="449288"/>
              <a:ext cx="3047618" cy="230832"/>
            </a:xfrm>
            <a:prstGeom prst="rect">
              <a:avLst/>
            </a:prstGeom>
          </p:spPr>
          <p:txBody>
            <a:bodyPr wrap="square">
              <a:spAutoFit/>
            </a:bodyPr>
            <a:lstStyle/>
            <a:p>
              <a:r>
                <a:rPr lang="pt-BR" sz="900">
                  <a:solidFill>
                    <a:srgbClr val="FFFF00"/>
                  </a:solidFill>
                  <a:effectLst>
                    <a:outerShdw blurRad="38100" dist="38100" dir="2700000" algn="tl">
                      <a:srgbClr val="000000">
                        <a:alpha val="43137"/>
                      </a:srgbClr>
                    </a:outerShdw>
                  </a:effectLst>
                </a:rPr>
                <a:t>http://www.smm.co.jp/E/special/quickguide/business.html</a:t>
              </a:r>
            </a:p>
          </p:txBody>
        </p:sp>
        <p:sp>
          <p:nvSpPr>
            <p:cNvPr id="103" name="Rectangle 102"/>
            <p:cNvSpPr/>
            <p:nvPr/>
          </p:nvSpPr>
          <p:spPr>
            <a:xfrm>
              <a:off x="3155839" y="-27384"/>
              <a:ext cx="1996075" cy="461665"/>
            </a:xfrm>
            <a:prstGeom prst="rect">
              <a:avLst/>
            </a:prstGeom>
          </p:spPr>
          <p:txBody>
            <a:bodyPr wrap="none">
              <a:spAutoFit/>
            </a:bodyPr>
            <a:lstStyle/>
            <a:p>
              <a:r>
                <a:rPr lang="en-US" sz="2400" b="1">
                  <a:solidFill>
                    <a:srgbClr val="FF0000"/>
                  </a:solidFill>
                  <a:effectLst>
                    <a:outerShdw blurRad="38100" dist="38100" dir="2700000" algn="tl">
                      <a:srgbClr val="000000">
                        <a:alpha val="43137"/>
                      </a:srgbClr>
                    </a:outerShdw>
                  </a:effectLst>
                </a:rPr>
                <a:t>LS Epithermal </a:t>
              </a:r>
              <a:endParaRPr lang="pt-BR" sz="2400" b="1"/>
            </a:p>
          </p:txBody>
        </p:sp>
        <p:sp>
          <p:nvSpPr>
            <p:cNvPr id="104" name="Rectangle 103"/>
            <p:cNvSpPr/>
            <p:nvPr/>
          </p:nvSpPr>
          <p:spPr>
            <a:xfrm>
              <a:off x="3491880" y="589111"/>
              <a:ext cx="4768912" cy="738664"/>
            </a:xfrm>
            <a:prstGeom prst="rect">
              <a:avLst/>
            </a:prstGeom>
          </p:spPr>
          <p:txBody>
            <a:bodyPr wrap="square">
              <a:spAutoFit/>
            </a:bodyPr>
            <a:lstStyle/>
            <a:p>
              <a:r>
                <a:rPr lang="en-US" sz="1400" b="1">
                  <a:solidFill>
                    <a:srgbClr val="FFFF00"/>
                  </a:solidFill>
                  <a:effectLst>
                    <a:outerShdw blurRad="38100" dist="38100" dir="2700000" algn="tl">
                      <a:srgbClr val="000000">
                        <a:alpha val="43137"/>
                      </a:srgbClr>
                    </a:outerShdw>
                  </a:effectLst>
                </a:rPr>
                <a:t>Metallic band adjacent the coin is electrum. The coppery looking band is chalcopyrite. Sample Heritage Gold Ltd.</a:t>
              </a:r>
              <a:br>
                <a:rPr lang="en-US" sz="1400" b="1">
                  <a:solidFill>
                    <a:srgbClr val="FFFF00"/>
                  </a:solidFill>
                  <a:effectLst>
                    <a:outerShdw blurRad="38100" dist="38100" dir="2700000" algn="tl">
                      <a:srgbClr val="000000">
                        <a:alpha val="43137"/>
                      </a:srgbClr>
                    </a:outerShdw>
                  </a:effectLst>
                </a:rPr>
              </a:br>
              <a:endParaRPr lang="pt-BR" sz="1400" b="1">
                <a:solidFill>
                  <a:srgbClr val="FFFF00"/>
                </a:solidFill>
                <a:effectLst>
                  <a:outerShdw blurRad="38100" dist="38100" dir="2700000" algn="tl">
                    <a:srgbClr val="000000">
                      <a:alpha val="43137"/>
                    </a:srgbClr>
                  </a:outerShdw>
                </a:effectLst>
              </a:endParaRPr>
            </a:p>
          </p:txBody>
        </p:sp>
      </p:grpSp>
      <p:grpSp>
        <p:nvGrpSpPr>
          <p:cNvPr id="105" name="Group 104"/>
          <p:cNvGrpSpPr/>
          <p:nvPr/>
        </p:nvGrpSpPr>
        <p:grpSpPr>
          <a:xfrm>
            <a:off x="251520" y="188640"/>
            <a:ext cx="9576048" cy="5904656"/>
            <a:chOff x="0" y="548680"/>
            <a:chExt cx="9576048" cy="5904656"/>
          </a:xfrm>
        </p:grpSpPr>
        <p:sp>
          <p:nvSpPr>
            <p:cNvPr id="106" name="Rectangle 105"/>
            <p:cNvSpPr/>
            <p:nvPr/>
          </p:nvSpPr>
          <p:spPr>
            <a:xfrm>
              <a:off x="0" y="548680"/>
              <a:ext cx="9036496" cy="5904656"/>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7" name="Group 29"/>
            <p:cNvGrpSpPr/>
            <p:nvPr/>
          </p:nvGrpSpPr>
          <p:grpSpPr>
            <a:xfrm>
              <a:off x="467544" y="1124744"/>
              <a:ext cx="9108504" cy="5240774"/>
              <a:chOff x="35496" y="1340768"/>
              <a:chExt cx="9108504" cy="5240774"/>
            </a:xfrm>
          </p:grpSpPr>
          <p:pic>
            <p:nvPicPr>
              <p:cNvPr id="109" name="Picture 2"/>
              <p:cNvPicPr>
                <a:picLocks noChangeAspect="1" noChangeArrowheads="1"/>
              </p:cNvPicPr>
              <p:nvPr/>
            </p:nvPicPr>
            <p:blipFill>
              <a:blip r:embed="rId23" cstate="print"/>
              <a:srcRect/>
              <a:stretch>
                <a:fillRect/>
              </a:stretch>
            </p:blipFill>
            <p:spPr bwMode="auto">
              <a:xfrm>
                <a:off x="35496" y="1340768"/>
                <a:ext cx="6696744" cy="2778319"/>
              </a:xfrm>
              <a:prstGeom prst="rect">
                <a:avLst/>
              </a:prstGeom>
              <a:noFill/>
              <a:ln w="9525">
                <a:noFill/>
                <a:miter lim="800000"/>
                <a:headEnd/>
                <a:tailEnd/>
              </a:ln>
            </p:spPr>
          </p:pic>
          <p:sp>
            <p:nvSpPr>
              <p:cNvPr id="110" name="Rectangle 109"/>
              <p:cNvSpPr/>
              <p:nvPr/>
            </p:nvSpPr>
            <p:spPr>
              <a:xfrm>
                <a:off x="35496" y="1340768"/>
                <a:ext cx="4076416" cy="230832"/>
              </a:xfrm>
              <a:prstGeom prst="rect">
                <a:avLst/>
              </a:prstGeom>
            </p:spPr>
            <p:txBody>
              <a:bodyPr wrap="square">
                <a:spAutoFit/>
              </a:bodyPr>
              <a:lstStyle/>
              <a:p>
                <a:r>
                  <a:rPr lang="pt-BR" sz="900" b="1">
                    <a:solidFill>
                      <a:srgbClr val="FFFF00"/>
                    </a:solidFill>
                    <a:effectLst>
                      <a:outerShdw blurRad="38100" dist="38100" dir="2700000" algn="tl">
                        <a:srgbClr val="000000">
                          <a:alpha val="43137"/>
                        </a:srgbClr>
                      </a:outerShdw>
                    </a:effectLst>
                  </a:rPr>
                  <a:t>http://www.mirandagold.com/i/maps/cerro-oro/oro007.jpg</a:t>
                </a:r>
              </a:p>
            </p:txBody>
          </p:sp>
          <p:sp>
            <p:nvSpPr>
              <p:cNvPr id="111" name="Rectangle 110"/>
              <p:cNvSpPr/>
              <p:nvPr/>
            </p:nvSpPr>
            <p:spPr>
              <a:xfrm>
                <a:off x="179512" y="3429000"/>
                <a:ext cx="4572000" cy="923330"/>
              </a:xfrm>
              <a:prstGeom prst="rect">
                <a:avLst/>
              </a:prstGeom>
            </p:spPr>
            <p:txBody>
              <a:bodyPr>
                <a:spAutoFit/>
              </a:bodyPr>
              <a:lstStyle/>
              <a:p>
                <a:r>
                  <a:rPr lang="en-US" b="1">
                    <a:solidFill>
                      <a:srgbClr val="FFFF00"/>
                    </a:solidFill>
                    <a:effectLst>
                      <a:outerShdw blurRad="38100" dist="38100" dir="2700000" algn="tl">
                        <a:srgbClr val="000000">
                          <a:alpha val="43137"/>
                        </a:srgbClr>
                      </a:outerShdw>
                    </a:effectLst>
                  </a:rPr>
                  <a:t>HS Epithermal - High-grade vuggy quartz vein with pyrite and arsenopyrite from artisanal miner's workings </a:t>
                </a:r>
                <a:endParaRPr lang="pt-BR" b="1">
                  <a:solidFill>
                    <a:srgbClr val="FFFF00"/>
                  </a:solidFill>
                  <a:effectLst>
                    <a:outerShdw blurRad="38100" dist="38100" dir="2700000" algn="tl">
                      <a:srgbClr val="000000">
                        <a:alpha val="43137"/>
                      </a:srgbClr>
                    </a:outerShdw>
                  </a:effectLst>
                </a:endParaRPr>
              </a:p>
            </p:txBody>
          </p:sp>
          <p:pic>
            <p:nvPicPr>
              <p:cNvPr id="112" name="Picture 4" descr="https://upload.wikimedia.org/wikipedia/commons/7/72/Rodalquilarite-Alunite-64349.jpg"/>
              <p:cNvPicPr>
                <a:picLocks noChangeAspect="1" noChangeArrowheads="1"/>
              </p:cNvPicPr>
              <p:nvPr/>
            </p:nvPicPr>
            <p:blipFill>
              <a:blip r:embed="rId24" cstate="print"/>
              <a:srcRect l="8330" t="4184" r="8365" b="3758"/>
              <a:stretch>
                <a:fillRect/>
              </a:stretch>
            </p:blipFill>
            <p:spPr bwMode="auto">
              <a:xfrm>
                <a:off x="6156176" y="2405078"/>
                <a:ext cx="2531190" cy="4176464"/>
              </a:xfrm>
              <a:prstGeom prst="rect">
                <a:avLst/>
              </a:prstGeom>
              <a:noFill/>
              <a:ln>
                <a:solidFill>
                  <a:schemeClr val="tx1"/>
                </a:solidFill>
              </a:ln>
            </p:spPr>
          </p:pic>
          <p:sp>
            <p:nvSpPr>
              <p:cNvPr id="113" name="Rectangle 112"/>
              <p:cNvSpPr/>
              <p:nvPr/>
            </p:nvSpPr>
            <p:spPr>
              <a:xfrm>
                <a:off x="6372200" y="2051156"/>
                <a:ext cx="2771800" cy="369332"/>
              </a:xfrm>
              <a:prstGeom prst="rect">
                <a:avLst/>
              </a:prstGeom>
            </p:spPr>
            <p:txBody>
              <a:bodyPr wrap="square">
                <a:spAutoFit/>
              </a:bodyPr>
              <a:lstStyle/>
              <a:p>
                <a:r>
                  <a:rPr lang="pt-BR" sz="900" b="1">
                    <a:solidFill>
                      <a:srgbClr val="FFFF00"/>
                    </a:solidFill>
                  </a:rPr>
                  <a:t>https://en.wikipedia.org/wiki/El_Indio_Gold_Belt#/media/File:Rodalquilarite-Alunite-64349.jpg</a:t>
                </a:r>
              </a:p>
            </p:txBody>
          </p:sp>
          <p:sp>
            <p:nvSpPr>
              <p:cNvPr id="114" name="Rectangle 113"/>
              <p:cNvSpPr/>
              <p:nvPr/>
            </p:nvSpPr>
            <p:spPr>
              <a:xfrm>
                <a:off x="2987824" y="4941168"/>
                <a:ext cx="3096344" cy="923330"/>
              </a:xfrm>
              <a:prstGeom prst="rect">
                <a:avLst/>
              </a:prstGeom>
            </p:spPr>
            <p:txBody>
              <a:bodyPr wrap="square">
                <a:spAutoFit/>
              </a:bodyPr>
              <a:lstStyle/>
              <a:p>
                <a:r>
                  <a:rPr lang="en-US">
                    <a:solidFill>
                      <a:srgbClr val="FFFF00"/>
                    </a:solidFill>
                  </a:rPr>
                  <a:t>HS Epithermal - Tambo mine with gold-alunite-rodalquilarite mineralization</a:t>
                </a:r>
                <a:endParaRPr lang="pt-BR">
                  <a:solidFill>
                    <a:srgbClr val="FFFF00"/>
                  </a:solidFill>
                </a:endParaRPr>
              </a:p>
            </p:txBody>
          </p:sp>
        </p:grpSp>
        <p:sp>
          <p:nvSpPr>
            <p:cNvPr id="108" name="Rectangle 107"/>
            <p:cNvSpPr/>
            <p:nvPr/>
          </p:nvSpPr>
          <p:spPr>
            <a:xfrm>
              <a:off x="3911415" y="557417"/>
              <a:ext cx="2068195" cy="461665"/>
            </a:xfrm>
            <a:prstGeom prst="rect">
              <a:avLst/>
            </a:prstGeom>
          </p:spPr>
          <p:txBody>
            <a:bodyPr wrap="none">
              <a:spAutoFit/>
            </a:bodyPr>
            <a:lstStyle/>
            <a:p>
              <a:r>
                <a:rPr lang="en-US" sz="2400" b="1">
                  <a:solidFill>
                    <a:srgbClr val="FF0000"/>
                  </a:solidFill>
                  <a:effectLst>
                    <a:outerShdw blurRad="38100" dist="38100" dir="2700000" algn="tl">
                      <a:srgbClr val="000000">
                        <a:alpha val="43137"/>
                      </a:srgbClr>
                    </a:outerShdw>
                  </a:effectLst>
                </a:rPr>
                <a:t>HS Epithermal </a:t>
              </a:r>
              <a:endParaRPr lang="pt-BR" sz="2400" b="1"/>
            </a:p>
          </p:txBody>
        </p:sp>
      </p:grpSp>
      <p:grpSp>
        <p:nvGrpSpPr>
          <p:cNvPr id="115" name="Group 114"/>
          <p:cNvGrpSpPr/>
          <p:nvPr/>
        </p:nvGrpSpPr>
        <p:grpSpPr>
          <a:xfrm>
            <a:off x="323528" y="0"/>
            <a:ext cx="8820472" cy="5827812"/>
            <a:chOff x="323528" y="1030188"/>
            <a:chExt cx="8820472" cy="5827812"/>
          </a:xfrm>
        </p:grpSpPr>
        <p:grpSp>
          <p:nvGrpSpPr>
            <p:cNvPr id="116" name="Group 12"/>
            <p:cNvGrpSpPr/>
            <p:nvPr/>
          </p:nvGrpSpPr>
          <p:grpSpPr>
            <a:xfrm>
              <a:off x="323528" y="1030188"/>
              <a:ext cx="8820472" cy="5827812"/>
              <a:chOff x="323528" y="0"/>
              <a:chExt cx="8820472" cy="5827812"/>
            </a:xfrm>
          </p:grpSpPr>
          <p:pic>
            <p:nvPicPr>
              <p:cNvPr id="118" name="Picture 2" descr="https://www.jaxonmining.com/site/assets/files/1144/1050825_ted.jpg"/>
              <p:cNvPicPr>
                <a:picLocks noChangeAspect="1" noChangeArrowheads="1"/>
              </p:cNvPicPr>
              <p:nvPr/>
            </p:nvPicPr>
            <p:blipFill>
              <a:blip r:embed="rId25" cstate="print"/>
              <a:srcRect l="16065"/>
              <a:stretch>
                <a:fillRect/>
              </a:stretch>
            </p:blipFill>
            <p:spPr bwMode="auto">
              <a:xfrm>
                <a:off x="323528" y="0"/>
                <a:ext cx="6395864" cy="5715000"/>
              </a:xfrm>
              <a:prstGeom prst="rect">
                <a:avLst/>
              </a:prstGeom>
              <a:noFill/>
            </p:spPr>
          </p:pic>
          <p:sp>
            <p:nvSpPr>
              <p:cNvPr id="119" name="Rectangle 118"/>
              <p:cNvSpPr/>
              <p:nvPr/>
            </p:nvSpPr>
            <p:spPr>
              <a:xfrm>
                <a:off x="1619672" y="5517232"/>
                <a:ext cx="4572000" cy="215444"/>
              </a:xfrm>
              <a:prstGeom prst="rect">
                <a:avLst/>
              </a:prstGeom>
            </p:spPr>
            <p:txBody>
              <a:bodyPr>
                <a:spAutoFit/>
              </a:bodyPr>
              <a:lstStyle/>
              <a:p>
                <a:r>
                  <a:rPr lang="pt-BR" sz="800" b="1">
                    <a:solidFill>
                      <a:srgbClr val="FFFF00"/>
                    </a:solidFill>
                    <a:effectLst>
                      <a:outerShdw blurRad="38100" dist="38100" dir="2700000" algn="tl">
                        <a:srgbClr val="000000">
                          <a:alpha val="43137"/>
                        </a:srgbClr>
                      </a:outerShdw>
                    </a:effectLst>
                  </a:rPr>
                  <a:t>https://www.jaxonmining.com/site/assets/files/1144/1050825_ted.jpg</a:t>
                </a:r>
              </a:p>
            </p:txBody>
          </p:sp>
          <p:pic>
            <p:nvPicPr>
              <p:cNvPr id="120" name="Picture 3"/>
              <p:cNvPicPr>
                <a:picLocks noChangeAspect="1" noChangeArrowheads="1"/>
              </p:cNvPicPr>
              <p:nvPr/>
            </p:nvPicPr>
            <p:blipFill>
              <a:blip r:embed="rId26" cstate="print"/>
              <a:srcRect/>
              <a:stretch>
                <a:fillRect/>
              </a:stretch>
            </p:blipFill>
            <p:spPr bwMode="auto">
              <a:xfrm>
                <a:off x="6372225" y="836712"/>
                <a:ext cx="2771775" cy="4991100"/>
              </a:xfrm>
              <a:prstGeom prst="rect">
                <a:avLst/>
              </a:prstGeom>
              <a:noFill/>
              <a:ln w="9525">
                <a:noFill/>
                <a:miter lim="800000"/>
                <a:headEnd/>
                <a:tailEnd/>
              </a:ln>
            </p:spPr>
          </p:pic>
        </p:grpSp>
        <p:sp>
          <p:nvSpPr>
            <p:cNvPr id="117" name="Rectangle 116"/>
            <p:cNvSpPr/>
            <p:nvPr/>
          </p:nvSpPr>
          <p:spPr>
            <a:xfrm>
              <a:off x="899592" y="1268760"/>
              <a:ext cx="3228320" cy="954107"/>
            </a:xfrm>
            <a:prstGeom prst="rect">
              <a:avLst/>
            </a:prstGeom>
          </p:spPr>
          <p:txBody>
            <a:bodyPr wrap="none">
              <a:spAutoFit/>
            </a:bodyPr>
            <a:lstStyle/>
            <a:p>
              <a:r>
                <a:rPr lang="pt-BR" sz="2800" b="1">
                  <a:solidFill>
                    <a:srgbClr val="FFFF00"/>
                  </a:solidFill>
                  <a:effectLst>
                    <a:outerShdw blurRad="38100" dist="38100" dir="2700000" algn="tl">
                      <a:srgbClr val="000000">
                        <a:alpha val="43137"/>
                      </a:srgbClr>
                    </a:outerShdw>
                  </a:effectLst>
                </a:rPr>
                <a:t>Eskay Creek, Canada</a:t>
              </a:r>
            </a:p>
            <a:p>
              <a:r>
                <a:rPr lang="pt-BR" sz="2800" b="1">
                  <a:solidFill>
                    <a:srgbClr val="FFFF00"/>
                  </a:solidFill>
                  <a:effectLst>
                    <a:outerShdw blurRad="38100" dist="38100" dir="2700000" algn="tl">
                      <a:srgbClr val="000000">
                        <a:alpha val="43137"/>
                      </a:srgbClr>
                    </a:outerShdw>
                  </a:effectLst>
                </a:rPr>
                <a:t>VMS aurífero</a:t>
              </a:r>
            </a:p>
          </p:txBody>
        </p:sp>
      </p:grpSp>
      <p:grpSp>
        <p:nvGrpSpPr>
          <p:cNvPr id="136" name="Group 135"/>
          <p:cNvGrpSpPr/>
          <p:nvPr/>
        </p:nvGrpSpPr>
        <p:grpSpPr>
          <a:xfrm>
            <a:off x="0" y="188640"/>
            <a:ext cx="9144000" cy="6480720"/>
            <a:chOff x="0" y="188640"/>
            <a:chExt cx="9144000" cy="6480720"/>
          </a:xfrm>
        </p:grpSpPr>
        <p:sp>
          <p:nvSpPr>
            <p:cNvPr id="137" name="Rectangle 136"/>
            <p:cNvSpPr/>
            <p:nvPr/>
          </p:nvSpPr>
          <p:spPr>
            <a:xfrm>
              <a:off x="0" y="188640"/>
              <a:ext cx="9144000" cy="648072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38" name="Picture 2" descr="Ernest Henry Ore"/>
            <p:cNvPicPr>
              <a:picLocks noChangeAspect="1" noChangeArrowheads="1"/>
            </p:cNvPicPr>
            <p:nvPr/>
          </p:nvPicPr>
          <p:blipFill>
            <a:blip r:embed="rId27" cstate="print"/>
            <a:srcRect/>
            <a:stretch>
              <a:fillRect/>
            </a:stretch>
          </p:blipFill>
          <p:spPr bwMode="auto">
            <a:xfrm>
              <a:off x="287016" y="1021234"/>
              <a:ext cx="3429000" cy="2324101"/>
            </a:xfrm>
            <a:prstGeom prst="rect">
              <a:avLst/>
            </a:prstGeom>
            <a:noFill/>
          </p:spPr>
        </p:pic>
        <p:sp>
          <p:nvSpPr>
            <p:cNvPr id="139" name="Rectangle 138"/>
            <p:cNvSpPr/>
            <p:nvPr/>
          </p:nvSpPr>
          <p:spPr>
            <a:xfrm>
              <a:off x="35496" y="3326070"/>
              <a:ext cx="4572000" cy="215444"/>
            </a:xfrm>
            <a:prstGeom prst="rect">
              <a:avLst/>
            </a:prstGeom>
          </p:spPr>
          <p:txBody>
            <a:bodyPr>
              <a:spAutoFit/>
            </a:bodyPr>
            <a:lstStyle/>
            <a:p>
              <a:r>
                <a:rPr lang="pt-BR" sz="800"/>
                <a:t>http://www.portergeo.com.au/tours/iocg2013/iocg2013deposits.asp</a:t>
              </a:r>
            </a:p>
          </p:txBody>
        </p:sp>
        <p:sp>
          <p:nvSpPr>
            <p:cNvPr id="140" name="Rectangle 139"/>
            <p:cNvSpPr/>
            <p:nvPr/>
          </p:nvSpPr>
          <p:spPr>
            <a:xfrm>
              <a:off x="35496" y="661194"/>
              <a:ext cx="4189224" cy="369332"/>
            </a:xfrm>
            <a:prstGeom prst="rect">
              <a:avLst/>
            </a:prstGeom>
          </p:spPr>
          <p:txBody>
            <a:bodyPr wrap="none">
              <a:spAutoFit/>
            </a:bodyPr>
            <a:lstStyle/>
            <a:p>
              <a:r>
                <a:rPr lang="pt-BR" i="1">
                  <a:solidFill>
                    <a:schemeClr val="bg1"/>
                  </a:solidFill>
                  <a:effectLst>
                    <a:outerShdw blurRad="38100" dist="38100" dir="2700000" algn="tl">
                      <a:srgbClr val="000000">
                        <a:alpha val="43137"/>
                      </a:srgbClr>
                    </a:outerShdw>
                  </a:effectLst>
                </a:rPr>
                <a:t>Magnetite-chalcopyrite ore, Ernest Henry   </a:t>
              </a:r>
              <a:endParaRPr lang="pt-BR">
                <a:solidFill>
                  <a:schemeClr val="bg1"/>
                </a:solidFill>
                <a:effectLst>
                  <a:outerShdw blurRad="38100" dist="38100" dir="2700000" algn="tl">
                    <a:srgbClr val="000000">
                      <a:alpha val="43137"/>
                    </a:srgbClr>
                  </a:outerShdw>
                </a:effectLst>
              </a:endParaRPr>
            </a:p>
          </p:txBody>
        </p:sp>
        <p:pic>
          <p:nvPicPr>
            <p:cNvPr id="141" name="Picture 7"/>
            <p:cNvPicPr>
              <a:picLocks noChangeAspect="1" noChangeArrowheads="1"/>
            </p:cNvPicPr>
            <p:nvPr/>
          </p:nvPicPr>
          <p:blipFill>
            <a:blip r:embed="rId28" cstate="print">
              <a:lum bright="12000"/>
            </a:blip>
            <a:srcRect l="5722" t="20366" r="8827" b="9814"/>
            <a:stretch>
              <a:fillRect/>
            </a:stretch>
          </p:blipFill>
          <p:spPr bwMode="auto">
            <a:xfrm>
              <a:off x="3942407" y="4437112"/>
              <a:ext cx="5166097" cy="795337"/>
            </a:xfrm>
            <a:prstGeom prst="rect">
              <a:avLst/>
            </a:prstGeom>
            <a:noFill/>
            <a:ln w="9525">
              <a:solidFill>
                <a:schemeClr val="bg1"/>
              </a:solidFill>
              <a:miter lim="800000"/>
              <a:headEnd/>
              <a:tailEnd/>
            </a:ln>
          </p:spPr>
        </p:pic>
        <p:sp>
          <p:nvSpPr>
            <p:cNvPr id="142" name="Line 8"/>
            <p:cNvSpPr>
              <a:spLocks noChangeAspect="1" noChangeShapeType="1"/>
            </p:cNvSpPr>
            <p:nvPr/>
          </p:nvSpPr>
          <p:spPr bwMode="auto">
            <a:xfrm flipH="1">
              <a:off x="5471170" y="4877147"/>
              <a:ext cx="250825" cy="127000"/>
            </a:xfrm>
            <a:prstGeom prst="line">
              <a:avLst/>
            </a:prstGeom>
            <a:noFill/>
            <a:ln w="19050">
              <a:solidFill>
                <a:schemeClr val="bg1"/>
              </a:solidFill>
              <a:round/>
              <a:headEnd/>
              <a:tailEnd type="triangle" w="med" len="med"/>
            </a:ln>
          </p:spPr>
          <p:txBody>
            <a:bodyPr/>
            <a:lstStyle/>
            <a:p>
              <a:endParaRPr lang="pt-BR"/>
            </a:p>
          </p:txBody>
        </p:sp>
        <p:sp>
          <p:nvSpPr>
            <p:cNvPr id="143" name="Text Box 9"/>
            <p:cNvSpPr txBox="1">
              <a:spLocks noChangeAspect="1" noChangeArrowheads="1"/>
            </p:cNvSpPr>
            <p:nvPr/>
          </p:nvSpPr>
          <p:spPr bwMode="auto">
            <a:xfrm>
              <a:off x="5620395" y="4716810"/>
              <a:ext cx="757238"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effectLst>
                    <a:outerShdw blurRad="38100" dist="38100" dir="2700000" algn="tl">
                      <a:srgbClr val="000000"/>
                    </a:outerShdw>
                  </a:effectLst>
                </a:rPr>
                <a:t>Au</a:t>
              </a:r>
            </a:p>
          </p:txBody>
        </p:sp>
        <p:sp>
          <p:nvSpPr>
            <p:cNvPr id="144" name="Text Box 12"/>
            <p:cNvSpPr txBox="1">
              <a:spLocks noChangeArrowheads="1"/>
            </p:cNvSpPr>
            <p:nvPr/>
          </p:nvSpPr>
          <p:spPr bwMode="auto">
            <a:xfrm>
              <a:off x="3942407" y="5301208"/>
              <a:ext cx="4087813" cy="463550"/>
            </a:xfrm>
            <a:prstGeom prst="rect">
              <a:avLst/>
            </a:prstGeom>
            <a:noFill/>
            <a:ln w="9525">
              <a:solidFill>
                <a:srgbClr val="FF0000"/>
              </a:solidFill>
              <a:miter lim="800000"/>
              <a:headEnd/>
              <a:tailEnd/>
            </a:ln>
            <a:effectLst/>
          </p:spPr>
          <p:txBody>
            <a:bodyPr>
              <a:spAutoFit/>
            </a:bodyPr>
            <a:lstStyle/>
            <a:p>
              <a:pPr algn="ctr">
                <a:lnSpc>
                  <a:spcPct val="70000"/>
                </a:lnSpc>
                <a:defRPr/>
              </a:pPr>
              <a:r>
                <a:rPr lang="pt-BR" sz="1700">
                  <a:solidFill>
                    <a:schemeClr val="bg1"/>
                  </a:solidFill>
                  <a:effectLst>
                    <a:outerShdw blurRad="38100" dist="38100" dir="2700000" algn="tl">
                      <a:srgbClr val="000000"/>
                    </a:outerShdw>
                  </a:effectLst>
                  <a:latin typeface="Calibri" pitchFamily="34" charset="0"/>
                  <a:cs typeface="Arial" charset="0"/>
                </a:rPr>
                <a:t>Feldspar-rich breccia.  Chalcopyrite at the expense of magnetite. Free gold grain.</a:t>
              </a:r>
              <a:endParaRPr lang="en-US" sz="1700">
                <a:solidFill>
                  <a:schemeClr val="bg1"/>
                </a:solidFill>
                <a:effectLst>
                  <a:outerShdw blurRad="38100" dist="38100" dir="2700000" algn="tl">
                    <a:srgbClr val="000000"/>
                  </a:outerShdw>
                </a:effectLst>
                <a:latin typeface="Calibri" pitchFamily="34" charset="0"/>
                <a:cs typeface="Arial" charset="0"/>
              </a:endParaRPr>
            </a:p>
          </p:txBody>
        </p:sp>
        <p:sp>
          <p:nvSpPr>
            <p:cNvPr id="145" name="Text Box 11"/>
            <p:cNvSpPr txBox="1">
              <a:spLocks noChangeArrowheads="1"/>
            </p:cNvSpPr>
            <p:nvPr/>
          </p:nvSpPr>
          <p:spPr bwMode="auto">
            <a:xfrm>
              <a:off x="502642" y="4549626"/>
              <a:ext cx="3168650" cy="307975"/>
            </a:xfrm>
            <a:prstGeom prst="rect">
              <a:avLst/>
            </a:prstGeom>
            <a:noFill/>
            <a:ln w="9525">
              <a:solidFill>
                <a:srgbClr val="FF0000"/>
              </a:solidFill>
              <a:miter lim="800000"/>
              <a:headEnd/>
              <a:tailEnd/>
            </a:ln>
            <a:effectLst/>
          </p:spPr>
          <p:txBody>
            <a:bodyPr>
              <a:spAutoFit/>
            </a:bodyPr>
            <a:lstStyle/>
            <a:p>
              <a:pPr>
                <a:lnSpc>
                  <a:spcPct val="80000"/>
                </a:lnSpc>
                <a:defRPr/>
              </a:pPr>
              <a:r>
                <a:rPr lang="pt-BR" sz="1700">
                  <a:solidFill>
                    <a:schemeClr val="bg1"/>
                  </a:solidFill>
                  <a:effectLst>
                    <a:outerShdw blurRad="38100" dist="38100" dir="2700000" algn="tl">
                      <a:srgbClr val="000000"/>
                    </a:outerShdw>
                  </a:effectLst>
                  <a:latin typeface="Calibri" pitchFamily="34" charset="0"/>
                  <a:cs typeface="Arial" charset="0"/>
                </a:rPr>
                <a:t>Chalcopyrite ore in magnetitite</a:t>
              </a:r>
              <a:endParaRPr lang="en-US" sz="1700">
                <a:solidFill>
                  <a:schemeClr val="bg1"/>
                </a:solidFill>
                <a:effectLst>
                  <a:outerShdw blurRad="38100" dist="38100" dir="2700000" algn="tl">
                    <a:srgbClr val="000000"/>
                  </a:outerShdw>
                </a:effectLst>
                <a:latin typeface="Calibri" pitchFamily="34" charset="0"/>
                <a:cs typeface="Arial" charset="0"/>
              </a:endParaRPr>
            </a:p>
          </p:txBody>
        </p:sp>
        <p:sp>
          <p:nvSpPr>
            <p:cNvPr id="146" name="Rectangle 36"/>
            <p:cNvSpPr>
              <a:spLocks noChangeArrowheads="1"/>
            </p:cNvSpPr>
            <p:nvPr/>
          </p:nvSpPr>
          <p:spPr bwMode="auto">
            <a:xfrm>
              <a:off x="7794725" y="4509120"/>
              <a:ext cx="1172116" cy="400110"/>
            </a:xfrm>
            <a:prstGeom prst="rect">
              <a:avLst/>
            </a:prstGeom>
            <a:noFill/>
            <a:ln w="9525">
              <a:noFill/>
              <a:miter lim="800000"/>
              <a:headEnd/>
              <a:tailEnd/>
            </a:ln>
            <a:effectLst/>
          </p:spPr>
          <p:txBody>
            <a:bodyPr wrap="none">
              <a:spAutoFit/>
            </a:bodyPr>
            <a:lstStyle/>
            <a:p>
              <a:pPr>
                <a:defRPr/>
              </a:pPr>
              <a:r>
                <a:rPr lang="pt-BR" sz="2000" b="1" i="1">
                  <a:solidFill>
                    <a:schemeClr val="bg1"/>
                  </a:solidFill>
                  <a:effectLst>
                    <a:outerShdw blurRad="38100" dist="38100" dir="2700000" algn="tl">
                      <a:srgbClr val="000000"/>
                    </a:outerShdw>
                  </a:effectLst>
                  <a:latin typeface="Century Gothic" pitchFamily="34" charset="0"/>
                  <a:cs typeface="Arial" charset="0"/>
                </a:rPr>
                <a:t>Alemão</a:t>
              </a:r>
            </a:p>
          </p:txBody>
        </p:sp>
        <p:pic>
          <p:nvPicPr>
            <p:cNvPr id="147" name="Picture 38"/>
            <p:cNvPicPr>
              <a:picLocks noChangeAspect="1" noChangeArrowheads="1"/>
            </p:cNvPicPr>
            <p:nvPr/>
          </p:nvPicPr>
          <p:blipFill>
            <a:blip r:embed="rId29" cstate="print"/>
            <a:srcRect l="1294" t="14999" r="15938" b="55069"/>
            <a:stretch>
              <a:fillRect/>
            </a:stretch>
          </p:blipFill>
          <p:spPr bwMode="auto">
            <a:xfrm>
              <a:off x="388218" y="3504456"/>
              <a:ext cx="3656013" cy="992187"/>
            </a:xfrm>
            <a:prstGeom prst="rect">
              <a:avLst/>
            </a:prstGeom>
            <a:noFill/>
            <a:ln w="9525">
              <a:solidFill>
                <a:srgbClr val="FF0000"/>
              </a:solidFill>
              <a:miter lim="800000"/>
              <a:headEnd/>
              <a:tailEnd/>
            </a:ln>
          </p:spPr>
        </p:pic>
        <p:sp>
          <p:nvSpPr>
            <p:cNvPr id="148" name="Rectangle 57"/>
            <p:cNvSpPr>
              <a:spLocks noChangeArrowheads="1"/>
            </p:cNvSpPr>
            <p:nvPr/>
          </p:nvSpPr>
          <p:spPr bwMode="auto">
            <a:xfrm>
              <a:off x="323130" y="3504456"/>
              <a:ext cx="1032655" cy="369332"/>
            </a:xfrm>
            <a:prstGeom prst="rect">
              <a:avLst/>
            </a:prstGeom>
            <a:noFill/>
            <a:ln w="9525">
              <a:noFill/>
              <a:miter lim="800000"/>
              <a:headEnd/>
              <a:tailEnd/>
            </a:ln>
            <a:effectLst/>
          </p:spPr>
          <p:txBody>
            <a:bodyPr wrap="none">
              <a:spAutoFit/>
            </a:bodyPr>
            <a:lstStyle/>
            <a:p>
              <a:pPr>
                <a:defRPr/>
              </a:pPr>
              <a:r>
                <a:rPr lang="en-US" b="1" i="1">
                  <a:solidFill>
                    <a:srgbClr val="FFFF99"/>
                  </a:solidFill>
                  <a:effectLst>
                    <a:outerShdw blurRad="38100" dist="38100" dir="2700000" algn="tl">
                      <a:srgbClr val="000000"/>
                    </a:outerShdw>
                  </a:effectLst>
                  <a:latin typeface="Calibri" pitchFamily="34" charset="0"/>
                  <a:cs typeface="Arial" charset="0"/>
                </a:rPr>
                <a:t>Ig. Bahia</a:t>
              </a:r>
              <a:endParaRPr lang="pt-BR" b="1" i="1">
                <a:solidFill>
                  <a:srgbClr val="FFFF99"/>
                </a:solidFill>
                <a:effectLst>
                  <a:outerShdw blurRad="38100" dist="38100" dir="2700000" algn="tl">
                    <a:srgbClr val="000000"/>
                  </a:outerShdw>
                </a:effectLst>
                <a:latin typeface="Calibri" pitchFamily="34" charset="0"/>
                <a:cs typeface="Arial" charset="0"/>
              </a:endParaRPr>
            </a:p>
          </p:txBody>
        </p:sp>
        <p:sp>
          <p:nvSpPr>
            <p:cNvPr id="149" name="Rectangle 148"/>
            <p:cNvSpPr/>
            <p:nvPr/>
          </p:nvSpPr>
          <p:spPr>
            <a:xfrm>
              <a:off x="4211960" y="188640"/>
              <a:ext cx="1309974" cy="584775"/>
            </a:xfrm>
            <a:prstGeom prst="rect">
              <a:avLst/>
            </a:prstGeom>
          </p:spPr>
          <p:txBody>
            <a:bodyPr wrap="none">
              <a:spAutoFit/>
            </a:bodyPr>
            <a:lstStyle/>
            <a:p>
              <a:pPr>
                <a:defRPr/>
              </a:pPr>
              <a:r>
                <a:rPr lang="pt-BR" sz="3200" b="1" i="1">
                  <a:solidFill>
                    <a:srgbClr val="FF0000"/>
                  </a:solidFill>
                  <a:effectLst>
                    <a:outerShdw blurRad="38100" dist="38100" dir="2700000" algn="tl">
                      <a:srgbClr val="000000"/>
                    </a:outerShdw>
                  </a:effectLst>
                  <a:latin typeface="Century Gothic" pitchFamily="34" charset="0"/>
                  <a:cs typeface="Arial" charset="0"/>
                </a:rPr>
                <a:t>IOCG</a:t>
              </a:r>
            </a:p>
          </p:txBody>
        </p:sp>
        <p:pic>
          <p:nvPicPr>
            <p:cNvPr id="150" name="Picture 4"/>
            <p:cNvPicPr>
              <a:picLocks noChangeAspect="1" noChangeArrowheads="1"/>
            </p:cNvPicPr>
            <p:nvPr/>
          </p:nvPicPr>
          <p:blipFill>
            <a:blip r:embed="rId30" cstate="print"/>
            <a:srcRect/>
            <a:stretch>
              <a:fillRect/>
            </a:stretch>
          </p:blipFill>
          <p:spPr bwMode="auto">
            <a:xfrm>
              <a:off x="4283968" y="908720"/>
              <a:ext cx="4536504" cy="3403583"/>
            </a:xfrm>
            <a:prstGeom prst="rect">
              <a:avLst/>
            </a:prstGeom>
            <a:noFill/>
            <a:ln w="9525">
              <a:noFill/>
              <a:miter lim="800000"/>
              <a:headEnd/>
              <a:tailEnd/>
            </a:ln>
          </p:spPr>
        </p:pic>
        <p:sp>
          <p:nvSpPr>
            <p:cNvPr id="151" name="Rectangle 150"/>
            <p:cNvSpPr/>
            <p:nvPr/>
          </p:nvSpPr>
          <p:spPr>
            <a:xfrm>
              <a:off x="4427984" y="3573016"/>
              <a:ext cx="4572000" cy="646331"/>
            </a:xfrm>
            <a:prstGeom prst="rect">
              <a:avLst/>
            </a:prstGeom>
          </p:spPr>
          <p:txBody>
            <a:bodyPr>
              <a:spAutoFit/>
            </a:bodyPr>
            <a:lstStyle/>
            <a:p>
              <a:r>
                <a:rPr lang="en-US" b="1">
                  <a:solidFill>
                    <a:srgbClr val="FFFF00"/>
                  </a:solidFill>
                </a:rPr>
                <a:t>Mushketovite at the Bacaba IOCG</a:t>
              </a:r>
            </a:p>
            <a:p>
              <a:r>
                <a:rPr lang="pt-BR" b="1">
                  <a:solidFill>
                    <a:srgbClr val="FFFF00"/>
                  </a:solidFill>
                </a:rPr>
                <a:t>deposit, Carajás, drilcore DH00052 (R. Xavier)</a:t>
              </a:r>
              <a:endParaRPr lang="pt-BR">
                <a:solidFill>
                  <a:srgbClr val="FFFF00"/>
                </a:solidFill>
              </a:endParaRPr>
            </a:p>
          </p:txBody>
        </p:sp>
      </p:grpSp>
      <p:grpSp>
        <p:nvGrpSpPr>
          <p:cNvPr id="152" name="Group 151"/>
          <p:cNvGrpSpPr/>
          <p:nvPr/>
        </p:nvGrpSpPr>
        <p:grpSpPr>
          <a:xfrm>
            <a:off x="827584" y="260648"/>
            <a:ext cx="8064896" cy="6033925"/>
            <a:chOff x="251520" y="332656"/>
            <a:chExt cx="8064896" cy="6033925"/>
          </a:xfrm>
        </p:grpSpPr>
        <p:pic>
          <p:nvPicPr>
            <p:cNvPr id="153" name="Picture 152" descr="http://www.boresightminerals.com/wp-content/uploads/2014/06/Jasperoid-1a.png"/>
            <p:cNvPicPr>
              <a:picLocks noChangeAspect="1" noChangeArrowheads="1"/>
            </p:cNvPicPr>
            <p:nvPr/>
          </p:nvPicPr>
          <p:blipFill>
            <a:blip r:embed="rId31" cstate="print"/>
            <a:srcRect/>
            <a:stretch>
              <a:fillRect/>
            </a:stretch>
          </p:blipFill>
          <p:spPr bwMode="auto">
            <a:xfrm>
              <a:off x="251520" y="332656"/>
              <a:ext cx="8064896" cy="6033925"/>
            </a:xfrm>
            <a:prstGeom prst="rect">
              <a:avLst/>
            </a:prstGeom>
            <a:noFill/>
          </p:spPr>
        </p:pic>
        <p:sp>
          <p:nvSpPr>
            <p:cNvPr id="154" name="Rectangle 153"/>
            <p:cNvSpPr/>
            <p:nvPr/>
          </p:nvSpPr>
          <p:spPr>
            <a:xfrm>
              <a:off x="251520" y="404664"/>
              <a:ext cx="3096344" cy="1015663"/>
            </a:xfrm>
            <a:prstGeom prst="rect">
              <a:avLst/>
            </a:prstGeom>
          </p:spPr>
          <p:txBody>
            <a:bodyPr wrap="square">
              <a:spAutoFit/>
            </a:bodyPr>
            <a:lstStyle/>
            <a:p>
              <a:r>
                <a:rPr lang="pt-BR" b="1">
                  <a:solidFill>
                    <a:srgbClr val="FFFF00"/>
                  </a:solidFill>
                  <a:effectLst>
                    <a:outerShdw blurRad="38100" dist="38100" dir="2700000" algn="tl">
                      <a:srgbClr val="000000">
                        <a:alpha val="43137"/>
                      </a:srgbClr>
                    </a:outerShdw>
                  </a:effectLst>
                </a:rPr>
                <a:t>Jasperoide, Carlin-type</a:t>
              </a:r>
            </a:p>
            <a:p>
              <a:endParaRPr lang="pt-BR">
                <a:solidFill>
                  <a:srgbClr val="FFFF00"/>
                </a:solidFill>
              </a:endParaRPr>
            </a:p>
            <a:p>
              <a:r>
                <a:rPr lang="pt-BR" sz="1200">
                  <a:solidFill>
                    <a:srgbClr val="FFFF00"/>
                  </a:solidFill>
                </a:rPr>
                <a:t>http://www.boresightminerals.com/wp-content/uploads/2014/06/Jasperoid-1a.png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linds(horizontal)">
                                      <p:cBhvr>
                                        <p:cTn id="7" dur="500"/>
                                        <p:tgtEl>
                                          <p:spTgt spid="7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blinds(horizontal)">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blinds(horizontal)">
                                      <p:cBhvr>
                                        <p:cTn id="17" dur="5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5"/>
                                        </p:tgtEl>
                                        <p:attrNameLst>
                                          <p:attrName>style.visibility</p:attrName>
                                        </p:attrNameLst>
                                      </p:cBhvr>
                                      <p:to>
                                        <p:strVal val="visible"/>
                                      </p:to>
                                    </p:set>
                                    <p:animEffect transition="in" filter="blinds(horizontal)">
                                      <p:cBhvr>
                                        <p:cTn id="22" dur="500"/>
                                        <p:tgtEl>
                                          <p:spTgt spid="10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15"/>
                                        </p:tgtEl>
                                        <p:attrNameLst>
                                          <p:attrName>style.visibility</p:attrName>
                                        </p:attrNameLst>
                                      </p:cBhvr>
                                      <p:to>
                                        <p:strVal val="visible"/>
                                      </p:to>
                                    </p:set>
                                    <p:animEffect transition="in" filter="blinds(horizontal)">
                                      <p:cBhvr>
                                        <p:cTn id="27" dur="500"/>
                                        <p:tgtEl>
                                          <p:spTgt spid="11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36"/>
                                        </p:tgtEl>
                                        <p:attrNameLst>
                                          <p:attrName>style.visibility</p:attrName>
                                        </p:attrNameLst>
                                      </p:cBhvr>
                                      <p:to>
                                        <p:strVal val="visible"/>
                                      </p:to>
                                    </p:set>
                                    <p:animEffect transition="in" filter="blinds(horizontal)">
                                      <p:cBhvr>
                                        <p:cTn id="32" dur="500"/>
                                        <p:tgtEl>
                                          <p:spTgt spid="13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52"/>
                                        </p:tgtEl>
                                        <p:attrNameLst>
                                          <p:attrName>style.visibility</p:attrName>
                                        </p:attrNameLst>
                                      </p:cBhvr>
                                      <p:to>
                                        <p:strVal val="visible"/>
                                      </p:to>
                                    </p:set>
                                    <p:animEffect transition="in" filter="blinds(horizontal)">
                                      <p:cBhvr>
                                        <p:cTn id="37" dur="500"/>
                                        <p:tgtEl>
                                          <p:spTgt spid="1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3766</TotalTime>
  <Words>3228</Words>
  <Application>Microsoft Office PowerPoint</Application>
  <PresentationFormat>On-screen Show (4:3)</PresentationFormat>
  <Paragraphs>377</Paragraphs>
  <Slides>44</Slides>
  <Notes>6</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8" baseType="lpstr">
      <vt:lpstr>Arial</vt:lpstr>
      <vt:lpstr>Calibri</vt:lpstr>
      <vt:lpstr>Cambria</vt:lpstr>
      <vt:lpstr>Century Gothic</vt:lpstr>
      <vt:lpstr>Ebrima</vt:lpstr>
      <vt:lpstr>Geometr415 Blk BT</vt:lpstr>
      <vt:lpstr>Goudy Stout</vt:lpstr>
      <vt:lpstr>Helvetica</vt:lpstr>
      <vt:lpstr>Lucida Sans Unicode</vt:lpstr>
      <vt:lpstr>Open Sans</vt:lpstr>
      <vt:lpstr>Symbol</vt:lpstr>
      <vt:lpstr>Tahoma</vt:lpstr>
      <vt:lpstr>Office Theme</vt:lpstr>
      <vt:lpstr>Worksheet</vt:lpstr>
      <vt:lpstr>PowerPoint Presentation</vt:lpstr>
      <vt:lpstr>Gold  Au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Rev</dc:creator>
  <cp:lastModifiedBy>Reviewer</cp:lastModifiedBy>
  <cp:revision>416</cp:revision>
  <dcterms:created xsi:type="dcterms:W3CDTF">2017-11-23T15:52:23Z</dcterms:created>
  <dcterms:modified xsi:type="dcterms:W3CDTF">2020-05-14T12:14:42Z</dcterms:modified>
</cp:coreProperties>
</file>